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333" r:id="rId4"/>
    <p:sldId id="332" r:id="rId5"/>
    <p:sldId id="334" r:id="rId6"/>
    <p:sldId id="337" r:id="rId7"/>
    <p:sldId id="335" r:id="rId8"/>
    <p:sldId id="340" r:id="rId9"/>
    <p:sldId id="341" r:id="rId10"/>
    <p:sldId id="339" r:id="rId11"/>
    <p:sldId id="336" r:id="rId12"/>
    <p:sldId id="329" r:id="rId13"/>
    <p:sldId id="257" r:id="rId14"/>
    <p:sldId id="258" r:id="rId15"/>
    <p:sldId id="328" r:id="rId16"/>
    <p:sldId id="259" r:id="rId17"/>
    <p:sldId id="260" r:id="rId18"/>
    <p:sldId id="261" r:id="rId19"/>
    <p:sldId id="320" r:id="rId20"/>
    <p:sldId id="330" r:id="rId21"/>
    <p:sldId id="262" r:id="rId22"/>
    <p:sldId id="263" r:id="rId23"/>
    <p:sldId id="319" r:id="rId24"/>
    <p:sldId id="264" r:id="rId25"/>
    <p:sldId id="265" r:id="rId26"/>
    <p:sldId id="266" r:id="rId27"/>
    <p:sldId id="267" r:id="rId28"/>
    <p:sldId id="268" r:id="rId29"/>
    <p:sldId id="269" r:id="rId30"/>
    <p:sldId id="310" r:id="rId31"/>
    <p:sldId id="273" r:id="rId32"/>
    <p:sldId id="274" r:id="rId33"/>
    <p:sldId id="285" r:id="rId34"/>
    <p:sldId id="295" r:id="rId35"/>
    <p:sldId id="287" r:id="rId36"/>
    <p:sldId id="297" r:id="rId37"/>
    <p:sldId id="298" r:id="rId38"/>
    <p:sldId id="296" r:id="rId39"/>
    <p:sldId id="299" r:id="rId40"/>
    <p:sldId id="300" r:id="rId41"/>
    <p:sldId id="309" r:id="rId42"/>
    <p:sldId id="289" r:id="rId43"/>
    <p:sldId id="308" r:id="rId44"/>
    <p:sldId id="303" r:id="rId45"/>
    <p:sldId id="304" r:id="rId46"/>
    <p:sldId id="306" r:id="rId47"/>
    <p:sldId id="307" r:id="rId48"/>
    <p:sldId id="305" r:id="rId49"/>
    <p:sldId id="311" r:id="rId50"/>
    <p:sldId id="312" r:id="rId51"/>
    <p:sldId id="321" r:id="rId52"/>
    <p:sldId id="313" r:id="rId53"/>
    <p:sldId id="322" r:id="rId54"/>
    <p:sldId id="317" r:id="rId55"/>
    <p:sldId id="326" r:id="rId56"/>
    <p:sldId id="327" r:id="rId57"/>
    <p:sldId id="323" r:id="rId58"/>
    <p:sldId id="314" r:id="rId59"/>
    <p:sldId id="324" r:id="rId60"/>
    <p:sldId id="315" r:id="rId61"/>
    <p:sldId id="316" r:id="rId62"/>
    <p:sldId id="318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7" autoAdjust="0"/>
    <p:restoredTop sz="94660"/>
  </p:normalViewPr>
  <p:slideViewPr>
    <p:cSldViewPr snapToGrid="0">
      <p:cViewPr>
        <p:scale>
          <a:sx n="75" d="100"/>
          <a:sy n="75" d="100"/>
        </p:scale>
        <p:origin x="136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B85B1-9119-44C4-A1BA-4A624BB3B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D4E8AB-D265-4677-A1F0-07CE989A3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7C76A-C965-4722-950A-1EE5BC08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61F0A-8299-43D4-897F-6B04CEB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2FCD2-3E84-47EF-993C-D5107BC6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6EAB-200D-47D6-8501-FB55D2B0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D26CB-00EA-4446-9631-800448C5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16903-1D88-4305-AD13-95145841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D7B3A-8093-4C8C-A0C4-D7DDCAE2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C6416-C1FE-4193-A1F0-3B4C9A05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40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CF184C-CBDB-48AE-8B0A-DDC885BDB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52781-AF2E-4369-A459-F636F7849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3F9A0-0EC0-4DFE-954B-EBDB97C5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4768B-8977-479F-8E9B-6EB3C463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F8A39-44F0-44A9-9D88-37AA16BE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68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F4376-298E-4B2F-A94E-F589AEEE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46559-8A73-43C6-83B7-F1E07F6F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190CC-0F50-4D74-B74B-B4FB728D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F62FC-8153-44CA-84C8-8BA748B5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04421-9E24-4CB1-B648-E988372D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6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42D6-4561-4AB3-B848-5458DABC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6A5FB-FFD0-45B7-AE05-D9829C1AC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DD5D6-A362-4311-AB0D-D3E478EE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56504-B838-4AED-A2FF-107A808B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502C4-B0F4-4C07-B450-BF4F0F08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41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40D9-1F0D-4B48-A6B6-D25F82DB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2380A-DB09-48A1-A1DD-B607C60C6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604F5-BC78-424B-A847-F4AFEA7CB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D37B8-9D14-450C-9793-0D6AF3F4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23E8E-E112-4C30-9079-B2F4605C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45E11-DF66-499C-A6D2-1F0F20B8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4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B162-894B-4D2E-A8AB-4F1F233C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3BA56-48AC-4188-9DFA-4AF25E081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CEFAE7-ECD9-4E97-888F-A5025F8E5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A45AA5-50CF-415D-B442-6904AC7B0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35D379-0877-46DB-B5DE-EA43C9FF4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94050-3630-4C40-8D32-F4E4DD75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9A9226-74A1-4F5D-A8C7-9C5A5A73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F8071F-7D57-4D91-80BE-C0141995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3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DFFF4-1F8C-4E6E-9A6F-0EE123D7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53ADA1-644D-4878-96E6-22E289FF4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20033-E1DF-42C8-8EBE-03178FEA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C9E079-22A8-44A2-A600-2DBDC3B7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F9B61-1D7F-4D62-8124-B0088A73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DE94E1-F3AC-46BE-BAFF-F8190446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D449F0-A9D2-4123-BB40-E6BA5A29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0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60E72-5FE6-4A32-B32E-727B7870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3827A-CEE8-4254-8EDA-002110190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2F10E-20B0-4898-AB5F-DF45A2827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2E29C-10EF-4FB2-949A-95414DDA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F5E65-4F66-43D6-8D6D-6BBC35A9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057BA-579B-48D6-990B-9B892AD3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7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83797-33D0-4F7F-BC0E-CB2E962B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FBA71E-9AF9-4A1D-BB8A-6E25B0EB2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FA523F-3069-41DF-AD2D-029C537CE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E48BB-CE59-4301-B059-FD5F670C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96DF6C-8B93-4E75-81FC-D1E0F236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CCD89-9988-4625-886C-75940DA8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0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44E4D1-5212-4D89-B91B-A8FEC18A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935DB-7F17-4D4B-A1CA-CD8614BC9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7A972-6EDD-4CC3-86F5-C106E4491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CFF5-D44E-4897-ABE5-07563B414A76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CA560-FBE9-42AB-818E-0CEC69105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85EA3F-B93E-4AD9-8841-511D7B2CC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7E5A-28D4-42D2-BD98-FAF03F044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9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rt2020@daum.n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.html" TargetMode="External"/><Relationship Id="rId2" Type="http://schemas.openxmlformats.org/officeDocument/2006/relationships/hyperlink" Target="https://sourceforge.net/projects/vcxsrv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81%B4%EB%9D%BC%EC%9D%B4%EC%96%B8%ED%8A%B8_%EC%84%9C%EB%B2%84_%EC%8B%9C%EC%8A%A4%ED%85%9C" TargetMode="External"/><Relationship Id="rId2" Type="http://schemas.openxmlformats.org/officeDocument/2006/relationships/hyperlink" Target="https://ko.wikipedia.org/wiki/%ED%86%B5%EC%8B%A0_%ED%94%84%EB%A1%9C%ED%86%A0%EC%BD%9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B%8B%A8%EB%A7%90%EA%B8%B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rceforge.net/projects/vcxsrv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vcxsrv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hwan-shell.tistory.com/18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68207-25BD-46C2-B39B-E404E0234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를 이용한 배포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F5CE0-EAF0-465E-90A4-52D7810D2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hlinkClick r:id="rId2"/>
              </a:rPr>
              <a:t>mrt2020@daum.net</a:t>
            </a:r>
            <a:endParaRPr lang="en-US" altLang="ko-KR" dirty="0"/>
          </a:p>
          <a:p>
            <a:r>
              <a:rPr lang="ko-KR" altLang="en-US" dirty="0"/>
              <a:t>황동하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6229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0C788-425A-22BD-5304-7803E046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과정은 </a:t>
            </a:r>
            <a:r>
              <a:rPr lang="ko-KR" altLang="en-US" dirty="0" err="1"/>
              <a:t>도커</a:t>
            </a:r>
            <a:r>
              <a:rPr lang="ko-KR" altLang="en-US" dirty="0"/>
              <a:t> 매뉴얼을 참고 하세요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F49609A-529A-15A1-E3A6-D33625FA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2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82CEC-D53B-4E59-0210-0B8F27AD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54A49-17AC-E1BB-A95C-BFD038F4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7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0C852-8870-8C77-398E-233EE258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여기부터는 참고 자료입니다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D3E991-34A3-F635-B5FE-25D784EE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7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DA8F-859F-4DE9-A817-978FE932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도커를</a:t>
            </a:r>
            <a:r>
              <a:rPr lang="en-US" altLang="ko-KR"/>
              <a:t> </a:t>
            </a:r>
            <a:r>
              <a:rPr lang="ko-KR" altLang="en-US"/>
              <a:t>왜</a:t>
            </a:r>
            <a:r>
              <a:rPr lang="en-US" altLang="ko-KR"/>
              <a:t> </a:t>
            </a:r>
            <a:r>
              <a:rPr lang="ko-KR" altLang="en-US"/>
              <a:t>사용하는가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A14A8-E6A6-4F40-8E57-9F688ADF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도커는</a:t>
            </a:r>
            <a:r>
              <a:rPr lang="ko-KR" altLang="en-US" dirty="0"/>
              <a:t> 컨테이너 기반의 오픈소스 가상화 플랫폼이다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우분투 운영체제에 딥러닝 환경을 구성한다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도커는</a:t>
            </a:r>
            <a:r>
              <a:rPr lang="ko-KR" altLang="en-US" dirty="0"/>
              <a:t> 다른 운영체제에서 우분투 운영체제를 사용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우분투 기반의 특정 딥러닝 환경을 저장하고 관리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사람이 만든 딥러닝 환경을 가져와서 사용할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운영체제마다 좀 다르나 설치 방법을 검색해서 사용하여 공통의 환경을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3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2BB3C-A6A0-47FE-8C92-CCBC1F9E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 </a:t>
            </a:r>
            <a:r>
              <a:rPr lang="ko-KR" altLang="en-US" dirty="0" err="1"/>
              <a:t>도커</a:t>
            </a:r>
            <a:r>
              <a:rPr lang="ko-KR" altLang="en-US" dirty="0"/>
              <a:t>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379AB-D6EB-48A5-9B81-C65B9872A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C+A+Del</a:t>
            </a:r>
            <a:r>
              <a:rPr lang="en-US" altLang="ko-KR" dirty="0"/>
              <a:t>-</a:t>
            </a:r>
            <a:r>
              <a:rPr lang="ko-KR" altLang="en-US" dirty="0"/>
              <a:t>성능</a:t>
            </a:r>
            <a:r>
              <a:rPr lang="en-US" altLang="ko-KR" dirty="0"/>
              <a:t>-</a:t>
            </a:r>
            <a:r>
              <a:rPr lang="en-US" altLang="ko-KR" dirty="0" err="1"/>
              <a:t>cpu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2. CMD-Control-</a:t>
            </a:r>
            <a:r>
              <a:rPr lang="ko-KR" altLang="en-US" dirty="0"/>
              <a:t>프로그램</a:t>
            </a:r>
            <a:r>
              <a:rPr lang="en-US" altLang="ko-KR" dirty="0"/>
              <a:t>-</a:t>
            </a:r>
            <a:r>
              <a:rPr lang="ko-KR" altLang="en-US" dirty="0"/>
              <a:t>기능 켜기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95227C4B-B69E-4FE9-8877-6256C84352CB}"/>
              </a:ext>
            </a:extLst>
          </p:cNvPr>
          <p:cNvSpPr/>
          <p:nvPr/>
        </p:nvSpPr>
        <p:spPr>
          <a:xfrm>
            <a:off x="7366000" y="7144"/>
            <a:ext cx="2197100" cy="7239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가상화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A077A8A6-C1C2-4D25-8757-24A0EC5DAF13}"/>
              </a:ext>
            </a:extLst>
          </p:cNvPr>
          <p:cNvSpPr/>
          <p:nvPr/>
        </p:nvSpPr>
        <p:spPr>
          <a:xfrm>
            <a:off x="9563100" y="-3175"/>
            <a:ext cx="2628900" cy="7445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Bios setup</a:t>
            </a:r>
          </a:p>
          <a:p>
            <a:pPr algn="ctr"/>
            <a:r>
              <a:rPr lang="en-US" altLang="ko-KR"/>
              <a:t>Virtual Environment</a:t>
            </a:r>
            <a:endParaRPr lang="ko-KR" altLang="en-US"/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15B187B3-88C7-4B49-8043-FAE209CD69FF}"/>
              </a:ext>
            </a:extLst>
          </p:cNvPr>
          <p:cNvSpPr/>
          <p:nvPr/>
        </p:nvSpPr>
        <p:spPr>
          <a:xfrm>
            <a:off x="7366000" y="1112045"/>
            <a:ext cx="2197100" cy="7239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Hyper-v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44F470FD-1BFA-48D6-8168-06D68EA0CD56}"/>
              </a:ext>
            </a:extLst>
          </p:cNvPr>
          <p:cNvSpPr/>
          <p:nvPr/>
        </p:nvSpPr>
        <p:spPr>
          <a:xfrm>
            <a:off x="9563100" y="1112045"/>
            <a:ext cx="2628900" cy="7445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check</a:t>
            </a:r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F22F8902-C61A-498E-81AD-713AD62AF9A2}"/>
              </a:ext>
            </a:extLst>
          </p:cNvPr>
          <p:cNvSpPr/>
          <p:nvPr/>
        </p:nvSpPr>
        <p:spPr>
          <a:xfrm>
            <a:off x="9563100" y="2227265"/>
            <a:ext cx="2628900" cy="7445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update</a:t>
            </a:r>
          </a:p>
          <a:p>
            <a:pPr algn="ctr"/>
            <a:r>
              <a:rPr lang="en-US" altLang="ko-KR"/>
              <a:t>Restart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4EFB08-ED7F-4742-FD77-51D640E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04" y="2793483"/>
            <a:ext cx="4420096" cy="39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2BB3C-A6A0-47FE-8C92-CCBC1F9E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 </a:t>
            </a:r>
            <a:r>
              <a:rPr lang="ko-KR" altLang="en-US" dirty="0" err="1"/>
              <a:t>도커</a:t>
            </a:r>
            <a:r>
              <a:rPr lang="ko-KR" altLang="en-US" dirty="0"/>
              <a:t>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379AB-D6EB-48A5-9B81-C65B9872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64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3. Docker.com</a:t>
            </a:r>
            <a:r>
              <a:rPr lang="ko-KR" altLang="en-US" dirty="0"/>
              <a:t>에서 </a:t>
            </a:r>
            <a:r>
              <a:rPr lang="ko-KR" altLang="en-US" dirty="0" err="1"/>
              <a:t>도커</a:t>
            </a:r>
            <a:r>
              <a:rPr lang="ko-KR" altLang="en-US" dirty="0"/>
              <a:t> 설치 </a:t>
            </a:r>
            <a:endParaRPr lang="en-US" altLang="ko-KR" dirty="0"/>
          </a:p>
          <a:p>
            <a:r>
              <a:rPr lang="en-US" altLang="ko-KR"/>
              <a:t>4. </a:t>
            </a:r>
            <a:r>
              <a:rPr lang="ko-KR" altLang="en-US" dirty="0"/>
              <a:t>설치 확인 </a:t>
            </a:r>
            <a:r>
              <a:rPr lang="en-US" altLang="ko-KR" dirty="0" err="1"/>
              <a:t>powershell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F4A09670-4FFF-4A69-94CE-58D36904E7E7}"/>
              </a:ext>
            </a:extLst>
          </p:cNvPr>
          <p:cNvSpPr/>
          <p:nvPr/>
        </p:nvSpPr>
        <p:spPr>
          <a:xfrm>
            <a:off x="7366000" y="1840558"/>
            <a:ext cx="2197100" cy="7239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Wsl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82045E-146C-4BA8-B3D7-7D579278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8" y="3735104"/>
            <a:ext cx="7137197" cy="1497314"/>
          </a:xfrm>
          <a:prstGeom prst="rect">
            <a:avLst/>
          </a:prstGeom>
        </p:spPr>
      </p:pic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24F08CFB-038E-0ABD-4C41-E8BA83A9D4FA}"/>
              </a:ext>
            </a:extLst>
          </p:cNvPr>
          <p:cNvSpPr/>
          <p:nvPr/>
        </p:nvSpPr>
        <p:spPr>
          <a:xfrm>
            <a:off x="7150100" y="2750627"/>
            <a:ext cx="2628900" cy="7445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61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CC61-E9A6-4A19-90E8-7555A61A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도커 핵심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E5E4F-1B66-4F88-96D1-8EF2C364D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이미지 </a:t>
            </a:r>
            <a:endParaRPr lang="en-US" altLang="ko-KR"/>
          </a:p>
          <a:p>
            <a:pPr lvl="1"/>
            <a:r>
              <a:rPr lang="ko-KR" altLang="en-US"/>
              <a:t>일반적으로 운영체제를 기반으로 한다</a:t>
            </a:r>
            <a:r>
              <a:rPr lang="en-US" altLang="ko-KR"/>
              <a:t>. : </a:t>
            </a:r>
            <a:r>
              <a:rPr lang="ko-KR" altLang="en-US"/>
              <a:t>우분투</a:t>
            </a:r>
            <a:r>
              <a:rPr lang="en-US" altLang="ko-KR"/>
              <a:t>, </a:t>
            </a:r>
            <a:r>
              <a:rPr lang="ko-KR" altLang="en-US"/>
              <a:t>센토스</a:t>
            </a:r>
            <a:endParaRPr lang="en-US" altLang="ko-KR"/>
          </a:p>
          <a:p>
            <a:r>
              <a:rPr lang="ko-KR" altLang="en-US"/>
              <a:t>컨테이너</a:t>
            </a:r>
            <a:endParaRPr lang="en-US" altLang="ko-KR"/>
          </a:p>
          <a:p>
            <a:pPr lvl="1"/>
            <a:r>
              <a:rPr lang="ko-KR" altLang="en-US"/>
              <a:t>특정 운영체제 기반의 이미지를 실행하는</a:t>
            </a:r>
            <a:r>
              <a:rPr lang="en-US" altLang="ko-KR"/>
              <a:t>(</a:t>
            </a:r>
            <a:r>
              <a:rPr lang="ko-KR" altLang="en-US"/>
              <a:t>새롭게</a:t>
            </a:r>
            <a:r>
              <a:rPr lang="en-US" altLang="ko-KR"/>
              <a:t>) </a:t>
            </a:r>
            <a:r>
              <a:rPr lang="ko-KR" altLang="en-US"/>
              <a:t>도구</a:t>
            </a:r>
            <a:endParaRPr lang="en-US" altLang="ko-KR"/>
          </a:p>
          <a:p>
            <a:pPr lvl="1"/>
            <a:r>
              <a:rPr lang="ko-KR" altLang="en-US"/>
              <a:t>이미지의 </a:t>
            </a:r>
            <a:r>
              <a:rPr lang="en-US" altLang="ko-KR"/>
              <a:t>ID </a:t>
            </a:r>
            <a:r>
              <a:rPr lang="ko-KR" altLang="en-US"/>
              <a:t>앞 </a:t>
            </a:r>
            <a:r>
              <a:rPr lang="en-US" altLang="ko-KR"/>
              <a:t>3</a:t>
            </a:r>
            <a:r>
              <a:rPr lang="ko-KR" altLang="en-US"/>
              <a:t>글자만으로 인식해서 실행 가능하다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3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D7BB3-4889-4697-9B89-C4EBC3B0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도커의 기본 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E55010-BE62-427F-8A96-B1326E051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699" y="1825625"/>
            <a:ext cx="8514602" cy="4351338"/>
          </a:xfrm>
        </p:spPr>
      </p:pic>
    </p:spTree>
    <p:extLst>
      <p:ext uri="{BB962C8B-B14F-4D97-AF65-F5344CB8AC3E}">
        <p14:creationId xmlns:p14="http://schemas.microsoft.com/office/powerpoint/2010/main" val="207743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BA1ED-2AF4-44F6-B7CB-108CC285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도커의 심화 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2BC339-423E-4603-8987-F54BD2FA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691" y="1825625"/>
            <a:ext cx="8632618" cy="4351338"/>
          </a:xfrm>
        </p:spPr>
      </p:pic>
    </p:spTree>
    <p:extLst>
      <p:ext uri="{BB962C8B-B14F-4D97-AF65-F5344CB8AC3E}">
        <p14:creationId xmlns:p14="http://schemas.microsoft.com/office/powerpoint/2010/main" val="412649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CC55-C4A3-48BD-8147-6EC4FBC1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daemon</a:t>
            </a:r>
            <a:r>
              <a:rPr lang="ko-KR" altLang="en-US" dirty="0"/>
              <a:t>이 실행 되고 있는</a:t>
            </a:r>
            <a:r>
              <a:rPr lang="en-US" altLang="ko-KR" dirty="0"/>
              <a:t>(Win11)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427CCA-E9C2-4FFF-B5AE-1BFEB848D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362" y="1825625"/>
            <a:ext cx="7675276" cy="4351338"/>
          </a:xfrm>
        </p:spPr>
      </p:pic>
    </p:spTree>
    <p:extLst>
      <p:ext uri="{BB962C8B-B14F-4D97-AF65-F5344CB8AC3E}">
        <p14:creationId xmlns:p14="http://schemas.microsoft.com/office/powerpoint/2010/main" val="277901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791F8-7673-4B0B-B520-E1B153BB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도커를</a:t>
            </a:r>
            <a:r>
              <a:rPr lang="ko-KR" altLang="en-US" dirty="0"/>
              <a:t> 이용한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541AA-9B03-4FEC-9C1E-153974BE0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윈도</a:t>
            </a:r>
            <a:r>
              <a:rPr lang="en-US" altLang="ko-KR" dirty="0"/>
              <a:t>, </a:t>
            </a:r>
            <a:r>
              <a:rPr lang="ko-KR" altLang="en-US" dirty="0"/>
              <a:t>우분투에 따라서 운영체제 선택</a:t>
            </a:r>
            <a:endParaRPr lang="en-US" altLang="ko-KR" dirty="0"/>
          </a:p>
          <a:p>
            <a:pPr lvl="1"/>
            <a:r>
              <a:rPr lang="ko-KR" altLang="en-US" dirty="0" err="1"/>
              <a:t>도커</a:t>
            </a:r>
            <a:r>
              <a:rPr lang="ko-KR" altLang="en-US" dirty="0"/>
              <a:t> 설치</a:t>
            </a:r>
            <a:endParaRPr lang="en-US" altLang="ko-KR" dirty="0"/>
          </a:p>
          <a:p>
            <a:r>
              <a:rPr lang="ko-KR" altLang="en-US" dirty="0" err="1"/>
              <a:t>컨테이너만들기</a:t>
            </a:r>
            <a:endParaRPr lang="en-US" altLang="ko-KR" dirty="0"/>
          </a:p>
          <a:p>
            <a:pPr lvl="1"/>
            <a:r>
              <a:rPr lang="ko-KR" altLang="en-US" dirty="0" err="1"/>
              <a:t>작업폴더에</a:t>
            </a:r>
            <a:r>
              <a:rPr lang="ko-KR" altLang="en-US" dirty="0"/>
              <a:t> </a:t>
            </a:r>
            <a:r>
              <a:rPr lang="en-US" altLang="ko-KR" dirty="0" err="1"/>
              <a:t>dockerFile</a:t>
            </a:r>
            <a:r>
              <a:rPr lang="ko-KR" altLang="en-US" dirty="0"/>
              <a:t>만들기</a:t>
            </a:r>
            <a:r>
              <a:rPr lang="en-US" altLang="ko-KR" dirty="0"/>
              <a:t>(</a:t>
            </a:r>
            <a:r>
              <a:rPr lang="ko-KR" altLang="en-US" dirty="0" err="1"/>
              <a:t>소스에포함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컨테이너이미지만들기</a:t>
            </a:r>
            <a:r>
              <a:rPr lang="ko-KR" altLang="en-US" dirty="0"/>
              <a:t> </a:t>
            </a:r>
            <a:r>
              <a:rPr lang="en-US" altLang="ko-KR" dirty="0"/>
              <a:t>(docker build –t </a:t>
            </a:r>
            <a:r>
              <a:rPr lang="en-US" altLang="ko-KR" dirty="0" err="1"/>
              <a:t>lstm</a:t>
            </a:r>
            <a:r>
              <a:rPr lang="en-US" altLang="ko-KR" dirty="0"/>
              <a:t> .)</a:t>
            </a:r>
          </a:p>
          <a:p>
            <a:r>
              <a:rPr lang="ko-KR" altLang="en-US" dirty="0"/>
              <a:t>업로드 </a:t>
            </a:r>
            <a:endParaRPr lang="en-US" altLang="ko-KR" dirty="0"/>
          </a:p>
          <a:p>
            <a:pPr lvl="1"/>
            <a:r>
              <a:rPr lang="ko-KR" altLang="en-US" dirty="0"/>
              <a:t>본인계정을 이용 </a:t>
            </a:r>
            <a:r>
              <a:rPr lang="en-US" altLang="ko-KR" dirty="0" err="1"/>
              <a:t>dockrt</a:t>
            </a:r>
            <a:r>
              <a:rPr lang="en-US" altLang="ko-KR" dirty="0"/>
              <a:t> push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배포 </a:t>
            </a:r>
            <a:r>
              <a:rPr lang="en-US" altLang="ko-KR" dirty="0"/>
              <a:t>lstm20241004 </a:t>
            </a:r>
            <a:r>
              <a:rPr lang="ko-KR" altLang="en-US" dirty="0"/>
              <a:t>컨테이너 다운받기</a:t>
            </a:r>
            <a:endParaRPr lang="en-US" altLang="ko-KR" dirty="0"/>
          </a:p>
          <a:p>
            <a:pPr lvl="1"/>
            <a:r>
              <a:rPr lang="ko-KR" altLang="en-US" dirty="0"/>
              <a:t>배포 하기 위해서는 </a:t>
            </a:r>
            <a:r>
              <a:rPr lang="en-US" altLang="ko-KR" dirty="0"/>
              <a:t>build </a:t>
            </a:r>
            <a:r>
              <a:rPr lang="ko-KR" altLang="en-US" dirty="0"/>
              <a:t>명령으로 </a:t>
            </a:r>
            <a:r>
              <a:rPr lang="en-US" altLang="ko-KR" dirty="0"/>
              <a:t>lstm20241004</a:t>
            </a:r>
            <a:r>
              <a:rPr lang="ko-KR" altLang="en-US" dirty="0"/>
              <a:t>를 만드는 과정이 필요함</a:t>
            </a:r>
            <a:r>
              <a:rPr lang="en-US" altLang="ko-KR" dirty="0"/>
              <a:t>(</a:t>
            </a:r>
            <a:r>
              <a:rPr lang="ko-KR" altLang="en-US" dirty="0" err="1"/>
              <a:t>도커</a:t>
            </a:r>
            <a:r>
              <a:rPr lang="ko-KR" altLang="en-US" dirty="0"/>
              <a:t> 문서를 참고해서 만드세요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개발환경 </a:t>
            </a:r>
            <a:r>
              <a:rPr lang="ko-KR" altLang="en-US" dirty="0" err="1"/>
              <a:t>구축등은</a:t>
            </a:r>
            <a:r>
              <a:rPr lang="ko-KR" altLang="en-US" dirty="0"/>
              <a:t> 배포</a:t>
            </a:r>
            <a:r>
              <a:rPr lang="en-US" altLang="ko-KR" dirty="0"/>
              <a:t>Guide2024_10_04.pptx </a:t>
            </a:r>
            <a:r>
              <a:rPr lang="ko-KR" altLang="en-US" dirty="0"/>
              <a:t>참조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628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65945-09B2-4EE9-80A8-A29F701A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윈도에서 우분투 사용하기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60FC-7586-4FE4-F670-2EFFE6ED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59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2446" cy="1325563"/>
          </a:xfrm>
        </p:spPr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우분투 이미지 받아오기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2C8FE-FFE2-4A6E-B877-2D7ABC2F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39" y="1690688"/>
            <a:ext cx="9816322" cy="377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BB4AC-9E43-46C7-87FE-511ECACA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3" y="1692091"/>
            <a:ext cx="9795248" cy="37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실행하기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8CA750-7A33-4513-8369-69C65CECA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 이미지 </a:t>
            </a:r>
            <a:r>
              <a:rPr lang="en-US" altLang="ko-KR" dirty="0"/>
              <a:t>hdh6401/dl:20211019 </a:t>
            </a:r>
            <a:r>
              <a:rPr lang="ko-KR" altLang="en-US" dirty="0"/>
              <a:t>실행 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쉘에서 모니터링 하기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BA10C9-5685-478F-983E-12EC495C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87" y="2256971"/>
            <a:ext cx="8568715" cy="736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0E0D24-A4F5-4F67-B813-008F92CB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7" y="3864656"/>
            <a:ext cx="10659963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8FE01-51C6-41EA-9912-24759C85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실행중인 </a:t>
            </a:r>
            <a:r>
              <a:rPr lang="ko-KR" altLang="en-US" dirty="0" err="1"/>
              <a:t>도커를</a:t>
            </a:r>
            <a:r>
              <a:rPr lang="ko-KR" altLang="en-US" dirty="0"/>
              <a:t> 중단 시킴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197AE3-A0BD-47C5-9FAD-6C17702BF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787" y="1522320"/>
            <a:ext cx="8097380" cy="1543265"/>
          </a:xfrm>
        </p:spPr>
      </p:pic>
    </p:spTree>
    <p:extLst>
      <p:ext uri="{BB962C8B-B14F-4D97-AF65-F5344CB8AC3E}">
        <p14:creationId xmlns:p14="http://schemas.microsoft.com/office/powerpoint/2010/main" val="17113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도커와 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endParaRPr lang="en-US" altLang="ko-KR" dirty="0"/>
          </a:p>
          <a:p>
            <a:r>
              <a:rPr lang="ko-KR" altLang="en-US" dirty="0"/>
              <a:t>아나콘다</a:t>
            </a:r>
            <a:endParaRPr lang="en-US" altLang="ko-KR" dirty="0"/>
          </a:p>
          <a:p>
            <a:r>
              <a:rPr lang="ko-KR" altLang="en-US" dirty="0"/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38407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편리하게 관리 하는 아나콘다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  <a:endParaRPr lang="en-US" altLang="ko-KR" dirty="0"/>
          </a:p>
          <a:p>
            <a:pPr lvl="1"/>
            <a:r>
              <a:rPr lang="ko-KR" altLang="en-US" dirty="0"/>
              <a:t>가상환경으로 관리</a:t>
            </a:r>
            <a:endParaRPr lang="en-US" altLang="ko-KR" dirty="0"/>
          </a:p>
          <a:p>
            <a:pPr lvl="1"/>
            <a:r>
              <a:rPr lang="ko-KR" altLang="en-US" dirty="0"/>
              <a:t>패키지 버전과 </a:t>
            </a:r>
            <a:r>
              <a:rPr lang="en-US" altLang="ko-KR" dirty="0"/>
              <a:t>requirement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명령어</a:t>
            </a:r>
            <a:endParaRPr lang="en-US" altLang="ko-KR" dirty="0"/>
          </a:p>
          <a:p>
            <a:pPr lvl="2"/>
            <a:r>
              <a:rPr lang="en-US" altLang="ko-KR" dirty="0"/>
              <a:t>create –n </a:t>
            </a:r>
          </a:p>
          <a:p>
            <a:pPr lvl="2"/>
            <a:r>
              <a:rPr lang="en-US" altLang="ko-KR" dirty="0"/>
              <a:t>activate</a:t>
            </a:r>
          </a:p>
          <a:p>
            <a:pPr lvl="2"/>
            <a:r>
              <a:rPr lang="en-US" altLang="ko-KR" dirty="0"/>
              <a:t>deactivate</a:t>
            </a:r>
          </a:p>
          <a:p>
            <a:r>
              <a:rPr lang="ko-KR" altLang="en-US" dirty="0"/>
              <a:t>아나콘다 </a:t>
            </a:r>
            <a:r>
              <a:rPr lang="ko-KR" altLang="en-US" dirty="0" err="1"/>
              <a:t>부터는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OS</a:t>
            </a:r>
            <a:r>
              <a:rPr lang="ko-KR" altLang="en-US" dirty="0"/>
              <a:t>에 의존하지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않는다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E6E35-B44B-41BC-8796-A85A54EE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261898"/>
            <a:ext cx="7777380" cy="32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82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</a:t>
            </a:r>
            <a:r>
              <a:rPr lang="ko-KR" altLang="en-US" dirty="0" err="1"/>
              <a:t>도커</a:t>
            </a:r>
            <a:r>
              <a:rPr lang="ko-KR" altLang="en-US" dirty="0"/>
              <a:t> 이미지 실행 예시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ko-KR" altLang="en-US" dirty="0" err="1"/>
              <a:t>이미지없음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메모리 부족 방지 옵션 </a:t>
            </a:r>
            <a:r>
              <a:rPr lang="en-US" altLang="ko-KR" dirty="0"/>
              <a:t>–-</a:t>
            </a:r>
            <a:r>
              <a:rPr lang="en-US" altLang="ko-KR" dirty="0" err="1"/>
              <a:t>shm</a:t>
            </a:r>
            <a:r>
              <a:rPr lang="en-US" altLang="ko-KR" dirty="0"/>
              <a:t>-size=8G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폴더지정 옵션 </a:t>
            </a:r>
            <a:r>
              <a:rPr lang="en-US" altLang="ko-KR" dirty="0"/>
              <a:t>–v: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 err="1"/>
              <a:t>linux</a:t>
            </a:r>
            <a:r>
              <a:rPr lang="en-US" altLang="ko-KR" dirty="0"/>
              <a:t> </a:t>
            </a:r>
            <a:r>
              <a:rPr lang="ko-KR" altLang="en-US" dirty="0"/>
              <a:t>에서 파일 시스템을 공유하기 위함 </a:t>
            </a:r>
            <a:endParaRPr lang="en-US" altLang="ko-KR" dirty="0"/>
          </a:p>
          <a:p>
            <a:pPr lvl="1"/>
            <a:r>
              <a:rPr lang="en-US" altLang="ko-KR" dirty="0"/>
              <a:t> d:\DEV\APP\docker_result:/home/workspace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최종 명령어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1600" dirty="0"/>
              <a:t>docker run -it --</a:t>
            </a:r>
            <a:r>
              <a:rPr lang="en-US" altLang="ko-KR" sz="1600" dirty="0" err="1"/>
              <a:t>shm</a:t>
            </a:r>
            <a:r>
              <a:rPr lang="en-US" altLang="ko-KR" sz="1600" dirty="0"/>
              <a:t>-size=8G -v D:\DEV\APP\docker_result:/home/workspace hdh6401/dl:20211019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FA1D8-3F4E-4125-8B4F-AA15A670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4829875"/>
            <a:ext cx="991690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가상환경의 실행과 중지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conda env list</a:t>
            </a: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AC308C-2761-4F50-A523-9AF1387B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23" y="2490872"/>
            <a:ext cx="8054797" cy="33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YOLOV5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기본구조</a:t>
            </a:r>
            <a:endParaRPr lang="en-US" altLang="ko-KR" dirty="0"/>
          </a:p>
          <a:p>
            <a:pPr lvl="1"/>
            <a:r>
              <a:rPr lang="ko-KR" altLang="en-US" dirty="0"/>
              <a:t>기본 모델 </a:t>
            </a:r>
            <a:r>
              <a:rPr lang="en-US" altLang="ko-KR" dirty="0"/>
              <a:t>yolov5</a:t>
            </a:r>
          </a:p>
          <a:p>
            <a:pPr lvl="1"/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고양이 이미지 학습 </a:t>
            </a:r>
            <a:r>
              <a:rPr lang="en-US" altLang="ko-KR" dirty="0"/>
              <a:t>-&gt; weights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weights</a:t>
            </a:r>
            <a:r>
              <a:rPr lang="ko-KR" altLang="en-US" dirty="0"/>
              <a:t>를 적용한 </a:t>
            </a:r>
            <a:r>
              <a:rPr lang="en-US" altLang="ko-KR" dirty="0"/>
              <a:t>yolov5</a:t>
            </a:r>
            <a:r>
              <a:rPr lang="ko-KR" altLang="en-US" dirty="0"/>
              <a:t>모델에 개</a:t>
            </a:r>
            <a:r>
              <a:rPr lang="en-US" altLang="ko-KR" dirty="0"/>
              <a:t>,</a:t>
            </a:r>
            <a:r>
              <a:rPr lang="ko-KR" altLang="en-US" dirty="0"/>
              <a:t>고양이 이미지를 넣어서 </a:t>
            </a:r>
            <a:r>
              <a:rPr lang="en-US" altLang="ko-KR" dirty="0" err="1"/>
              <a:t>predeiction</a:t>
            </a:r>
            <a:endParaRPr lang="en-US" altLang="ko-KR" dirty="0"/>
          </a:p>
          <a:p>
            <a:r>
              <a:rPr lang="ko-KR" altLang="en-US" dirty="0"/>
              <a:t>실습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CE918-EC31-48B3-9448-68E3CB5F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4340224"/>
            <a:ext cx="10290692" cy="12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1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실행하기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78262-E2F2-48A6-9FE7-8AC24290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0675"/>
            <a:ext cx="10668000" cy="426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53C9D6-20F1-48C6-8977-457BE971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858" y="5382305"/>
            <a:ext cx="29432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40A28-BE72-0BF2-C2E2-A8A372DE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633A2A-5543-7AC1-24B8-8991B2F92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208" y="1825625"/>
            <a:ext cx="4979583" cy="4351338"/>
          </a:xfrm>
        </p:spPr>
      </p:pic>
    </p:spTree>
    <p:extLst>
      <p:ext uri="{BB962C8B-B14F-4D97-AF65-F5344CB8AC3E}">
        <p14:creationId xmlns:p14="http://schemas.microsoft.com/office/powerpoint/2010/main" val="183205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instance</a:t>
            </a:r>
            <a:r>
              <a:rPr lang="ko-KR" altLang="en-US"/>
              <a:t> </a:t>
            </a:r>
            <a:r>
              <a:rPr lang="en-US" altLang="ko-KR"/>
              <a:t>segmentation</a:t>
            </a:r>
            <a:r>
              <a:rPr lang="ko-KR" altLang="en-US"/>
              <a:t> </a:t>
            </a:r>
            <a:r>
              <a:rPr lang="en-US" altLang="ko-KR"/>
              <a:t>Yolact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AE8EFB-325F-42CF-8C30-B660AC426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2" y="1489966"/>
            <a:ext cx="5972175" cy="28003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975D59-5347-4C81-BA91-888B63CE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2" y="4297336"/>
            <a:ext cx="5972174" cy="778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36B64D-7DC9-4F1D-AD5A-A91916A9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402" y="1293542"/>
            <a:ext cx="5267325" cy="502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EF195-CAAA-449E-85E2-85796E3909F3}"/>
              </a:ext>
            </a:extLst>
          </p:cNvPr>
          <p:cNvSpPr txBox="1"/>
          <p:nvPr/>
        </p:nvSpPr>
        <p:spPr>
          <a:xfrm>
            <a:off x="379202" y="5186648"/>
            <a:ext cx="6094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python eval.py --trained_model=weights/yolact_base_54_800000.pth --score_threshold=0.15 --top_k=15 --cuda=False --image=data/sample/sample.png:/home/workspace/yolact_prediction/result.png</a:t>
            </a:r>
          </a:p>
        </p:txBody>
      </p:sp>
    </p:spTree>
    <p:extLst>
      <p:ext uri="{BB962C8B-B14F-4D97-AF65-F5344CB8AC3E}">
        <p14:creationId xmlns:p14="http://schemas.microsoft.com/office/powerpoint/2010/main" val="2424877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pic>
        <p:nvPicPr>
          <p:cNvPr id="5" name="내용 개체 틀 4" descr="실외, 나무이(가) 표시된 사진&#10;&#10;자동 생성된 설명">
            <a:extLst>
              <a:ext uri="{FF2B5EF4-FFF2-40B4-BE49-F238E27FC236}">
                <a16:creationId xmlns:a16="http://schemas.microsoft.com/office/drawing/2014/main" id="{6327F67C-C793-492C-BCFB-F1F9136D7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345"/>
            <a:ext cx="3263503" cy="4351338"/>
          </a:xfrm>
        </p:spPr>
      </p:pic>
      <p:pic>
        <p:nvPicPr>
          <p:cNvPr id="7" name="그림 6" descr="사람, 실외, 건물, 가장이(가) 표시된 사진&#10;&#10;자동 생성된 설명">
            <a:extLst>
              <a:ext uri="{FF2B5EF4-FFF2-40B4-BE49-F238E27FC236}">
                <a16:creationId xmlns:a16="http://schemas.microsoft.com/office/drawing/2014/main" id="{722472D0-7287-4023-BC96-CAC391A77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03" y="1871345"/>
            <a:ext cx="3275714" cy="2456785"/>
          </a:xfrm>
          <a:prstGeom prst="rect">
            <a:avLst/>
          </a:prstGeom>
        </p:spPr>
      </p:pic>
      <p:pic>
        <p:nvPicPr>
          <p:cNvPr id="9" name="그림 8" descr="실외, 나무, 대지, 사람이(가) 표시된 사진&#10;&#10;자동 생성된 설명">
            <a:extLst>
              <a:ext uri="{FF2B5EF4-FFF2-40B4-BE49-F238E27FC236}">
                <a16:creationId xmlns:a16="http://schemas.microsoft.com/office/drawing/2014/main" id="{00709655-6C85-4763-A0F1-7898B10A9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03" y="4328130"/>
            <a:ext cx="2526071" cy="1894553"/>
          </a:xfrm>
          <a:prstGeom prst="rect">
            <a:avLst/>
          </a:prstGeom>
        </p:spPr>
      </p:pic>
      <p:pic>
        <p:nvPicPr>
          <p:cNvPr id="11" name="그림 10" descr="텍스트, 도로, 실외, 버스이(가) 표시된 사진&#10;&#10;자동 생성된 설명">
            <a:extLst>
              <a:ext uri="{FF2B5EF4-FFF2-40B4-BE49-F238E27FC236}">
                <a16:creationId xmlns:a16="http://schemas.microsoft.com/office/drawing/2014/main" id="{277B19BB-56E9-455B-8FAC-DA7BC4668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17" y="1871345"/>
            <a:ext cx="3275715" cy="2456786"/>
          </a:xfrm>
          <a:prstGeom prst="rect">
            <a:avLst/>
          </a:prstGeom>
        </p:spPr>
      </p:pic>
      <p:pic>
        <p:nvPicPr>
          <p:cNvPr id="13" name="그림 1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69D587F1-B225-4ADB-995A-89FC71332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74" y="4328130"/>
            <a:ext cx="1424003" cy="18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4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실행중 프로세스 애러시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9E28DF-44C0-4739-B148-162615E86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587"/>
            <a:ext cx="5038725" cy="10953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BBA334-ED47-4904-8CC6-53CA459A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3983"/>
            <a:ext cx="5153025" cy="163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15D1E-D846-4CCE-A467-4AD4475633CA}"/>
              </a:ext>
            </a:extLst>
          </p:cNvPr>
          <p:cNvSpPr txBox="1"/>
          <p:nvPr/>
        </p:nvSpPr>
        <p:spPr>
          <a:xfrm>
            <a:off x="6545766" y="2174488"/>
            <a:ext cx="467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ps</a:t>
            </a:r>
            <a:r>
              <a:rPr lang="ko-KR" altLang="en-US"/>
              <a:t> </a:t>
            </a:r>
            <a:r>
              <a:rPr lang="en-US" altLang="ko-KR"/>
              <a:t>aux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전체를 다 보여준다</a:t>
            </a:r>
            <a:r>
              <a:rPr lang="en-US" altLang="ko-KR"/>
              <a:t>.</a:t>
            </a:r>
          </a:p>
          <a:p>
            <a:r>
              <a:rPr lang="en-US" altLang="ko-KR"/>
              <a:t>top : </a:t>
            </a:r>
            <a:r>
              <a:rPr lang="ko-KR" altLang="en-US"/>
              <a:t>시스템 리소스 모니터링 명령어 </a:t>
            </a:r>
          </a:p>
        </p:txBody>
      </p:sp>
    </p:spTree>
    <p:extLst>
      <p:ext uri="{BB962C8B-B14F-4D97-AF65-F5344CB8AC3E}">
        <p14:creationId xmlns:p14="http://schemas.microsoft.com/office/powerpoint/2010/main" val="21991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A1B9520-8C2C-41CC-9D9D-D3610D9F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97" y="3562682"/>
            <a:ext cx="4312970" cy="2780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591472-338F-44C5-9E00-3753969D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937448" y="3046392"/>
            <a:ext cx="3183230" cy="49785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8EEAD67-6314-42A3-9648-B23BBDCDC1F9}"/>
              </a:ext>
            </a:extLst>
          </p:cNvPr>
          <p:cNvSpPr txBox="1">
            <a:spLocks/>
          </p:cNvSpPr>
          <p:nvPr/>
        </p:nvSpPr>
        <p:spPr>
          <a:xfrm>
            <a:off x="5772339" y="1690688"/>
            <a:ext cx="5816016" cy="474256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400" dirty="0" err="1"/>
              <a:t>설치후</a:t>
            </a:r>
            <a:r>
              <a:rPr lang="ko-KR" altLang="en-US" sz="2400" dirty="0"/>
              <a:t> 응용 팁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바탕화면에 다음의 내용으로 바로가기 만들기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/>
              <a:t>   &lt;= “</a:t>
            </a:r>
            <a:r>
              <a:rPr lang="de-DE" altLang="ko-KR" sz="1000" i="1" u="sng" dirty="0">
                <a:solidFill>
                  <a:srgbClr val="0070C0"/>
                </a:solidFill>
              </a:rPr>
              <a:t>USER</a:t>
            </a:r>
            <a:r>
              <a:rPr lang="en-US" altLang="ko-KR" sz="1000" dirty="0"/>
              <a:t>”</a:t>
            </a:r>
            <a:r>
              <a:rPr lang="ko-KR" altLang="en-US" sz="1000" dirty="0"/>
              <a:t>는 현재 윈도우 사용자명으로</a:t>
            </a:r>
            <a:r>
              <a:rPr lang="en-US" altLang="ko-KR" sz="1000" dirty="0"/>
              <a:t> </a:t>
            </a:r>
            <a:r>
              <a:rPr lang="ko-KR" altLang="en-US" sz="1000" dirty="0"/>
              <a:t>변경해야 함</a:t>
            </a:r>
            <a:r>
              <a:rPr lang="en-US" altLang="ko-KR" sz="1000" dirty="0"/>
              <a:t>( “where wt.exe”</a:t>
            </a:r>
            <a:r>
              <a:rPr lang="ko-KR" altLang="en-US" sz="1000" dirty="0"/>
              <a:t>명령으로 확인 가능</a:t>
            </a:r>
            <a:r>
              <a:rPr lang="en-US" altLang="ko-KR" sz="1000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9F712-B141-440E-B56B-9AA19CA0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Terminal</a:t>
            </a:r>
            <a:r>
              <a:rPr lang="ko-KR" altLang="en-US" dirty="0"/>
              <a:t> 설치 및 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59DAE-4DFC-4C37-8AEA-C63DC2F4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45" y="1690688"/>
            <a:ext cx="4782876" cy="474256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altLang="ko-KR" sz="2400" dirty="0"/>
              <a:t>Microsoft Store</a:t>
            </a:r>
            <a:r>
              <a:rPr lang="ko-KR" altLang="en-US" sz="2400" dirty="0"/>
              <a:t>앱을 실행하고  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“terminal”</a:t>
            </a:r>
            <a:r>
              <a:rPr lang="ko-KR" altLang="en-US" sz="2400" dirty="0"/>
              <a:t>을 검색하여 설치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DE18-D0F6-4CF7-A887-07C094EDA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22" y="2842128"/>
            <a:ext cx="3773762" cy="315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0BBEC-D8C4-47F7-87AE-3E9E5BF0F597}"/>
              </a:ext>
            </a:extLst>
          </p:cNvPr>
          <p:cNvSpPr txBox="1"/>
          <p:nvPr/>
        </p:nvSpPr>
        <p:spPr>
          <a:xfrm>
            <a:off x="6096000" y="2426630"/>
            <a:ext cx="4933950" cy="41549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ko-KR" sz="1050" dirty="0">
                <a:latin typeface="Arial Narrow" panose="020B0606020202030204" pitchFamily="34" charset="0"/>
                <a:cs typeface="Arial" panose="020B0604020202020204" pitchFamily="34" charset="0"/>
              </a:rPr>
              <a:t>C:\Users\</a:t>
            </a:r>
            <a:r>
              <a:rPr lang="de-DE" altLang="ko-KR" sz="1050" i="1" u="sng" dirty="0">
                <a:solidFill>
                  <a:srgbClr val="0070C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USER</a:t>
            </a:r>
            <a:r>
              <a:rPr lang="de-DE" altLang="ko-KR" sz="1050" dirty="0">
                <a:latin typeface="Arial Narrow" panose="020B0606020202030204" pitchFamily="34" charset="0"/>
                <a:cs typeface="Arial" panose="020B0604020202020204" pitchFamily="34" charset="0"/>
              </a:rPr>
              <a:t>\AppData\Local\Microsoft\WindowsApps\wt.exe -p "Command Prompt" `; split-pane -p "Windows PowerShell" `; split-pane -H wsl.exe</a:t>
            </a:r>
            <a:endParaRPr lang="ko-KR" altLang="en-US" sz="105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2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41383" cy="1325563"/>
          </a:xfrm>
        </p:spPr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509"/>
            <a:ext cx="4558017" cy="42064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ko-KR" dirty="0" err="1">
                <a:effectLst/>
                <a:ea typeface="Malgun Gothic" panose="020B0503020000020004" pitchFamily="50" charset="-127"/>
              </a:rPr>
              <a:t>Window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10 환경에 </a:t>
            </a:r>
            <a:endParaRPr lang="en-US" altLang="ko-KR" dirty="0"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VSCode를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설치</a:t>
            </a:r>
            <a:endParaRPr lang="en-US" altLang="ko-KR" dirty="0">
              <a:effectLst/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ffectLst/>
                <a:ea typeface="Malgun Gothic" panose="020B0503020000020004" pitchFamily="50" charset="-127"/>
              </a:rPr>
              <a:t>2. 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확장프로그램 </a:t>
            </a:r>
            <a:endParaRPr lang="en-US" altLang="ko-KR" dirty="0">
              <a:effectLst/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a typeface="Malgun Gothic" panose="020B0503020000020004" pitchFamily="50" charset="-127"/>
              </a:rPr>
              <a:t>   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"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Remote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Development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“</a:t>
            </a:r>
            <a:endParaRPr lang="en-US" altLang="ko-KR" dirty="0">
              <a:effectLst/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a typeface="Malgun Gothic" panose="020B0503020000020004" pitchFamily="50" charset="-127"/>
              </a:rPr>
              <a:t>   </a:t>
            </a:r>
            <a:r>
              <a:rPr lang="en-US" altLang="ko-KR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를 설치</a:t>
            </a:r>
            <a:endParaRPr lang="en-US" altLang="ko-KR" dirty="0">
              <a:effectLst/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dirty="0"/>
          </a:p>
          <a:p>
            <a:pPr marL="0" indent="0">
              <a:lnSpc>
                <a:spcPct val="100000"/>
              </a:lnSpc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BC0383-6E4A-41E9-A26F-D83EF5645E29}"/>
              </a:ext>
            </a:extLst>
          </p:cNvPr>
          <p:cNvGrpSpPr/>
          <p:nvPr/>
        </p:nvGrpSpPr>
        <p:grpSpPr>
          <a:xfrm>
            <a:off x="5005408" y="827809"/>
            <a:ext cx="6431522" cy="5349154"/>
            <a:chOff x="4095038" y="952500"/>
            <a:chExt cx="6994994" cy="54438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382851-B305-43F7-97FB-B6C78C302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1366" y="952500"/>
              <a:ext cx="6868666" cy="5443897"/>
            </a:xfrm>
            <a:prstGeom prst="rect">
              <a:avLst/>
            </a:prstGeom>
            <a:noFill/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1CF65B-BC8A-4F4D-A634-8D7D6F0632AB}"/>
                </a:ext>
              </a:extLst>
            </p:cNvPr>
            <p:cNvSpPr/>
            <p:nvPr/>
          </p:nvSpPr>
          <p:spPr>
            <a:xfrm>
              <a:off x="4109664" y="2563738"/>
              <a:ext cx="423574" cy="31619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1.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DAD0B6-E93A-4E3C-958F-BB2B75C587A7}"/>
                </a:ext>
              </a:extLst>
            </p:cNvPr>
            <p:cNvSpPr/>
            <p:nvPr/>
          </p:nvSpPr>
          <p:spPr>
            <a:xfrm>
              <a:off x="4610499" y="1435693"/>
              <a:ext cx="875901" cy="19655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algn="r"/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2.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35D3D0-6BEB-4AA2-B3F6-19ED89E4ADF3}"/>
                </a:ext>
              </a:extLst>
            </p:cNvPr>
            <p:cNvSpPr/>
            <p:nvPr/>
          </p:nvSpPr>
          <p:spPr>
            <a:xfrm>
              <a:off x="7947589" y="2187723"/>
              <a:ext cx="508169" cy="24978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4.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5CA00D-36C5-49E7-8CB8-2DECE11BADB5}"/>
                </a:ext>
              </a:extLst>
            </p:cNvPr>
            <p:cNvSpPr/>
            <p:nvPr/>
          </p:nvSpPr>
          <p:spPr>
            <a:xfrm>
              <a:off x="4095038" y="3465074"/>
              <a:ext cx="2767235" cy="46171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3.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69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>
                <a:effectLst/>
                <a:ea typeface="Malgun Gothic" panose="020B0503020000020004" pitchFamily="50" charset="-127"/>
              </a:rPr>
              <a:t>3. </a:t>
            </a:r>
            <a:r>
              <a:rPr lang="ko-KR" altLang="en-US" sz="3200" dirty="0" err="1">
                <a:effectLst/>
                <a:ea typeface="Malgun Gothic" panose="020B0503020000020004" pitchFamily="50" charset="-127"/>
              </a:rPr>
              <a:t>도커</a:t>
            </a:r>
            <a:r>
              <a:rPr lang="ko-KR" altLang="en-US" sz="3200" dirty="0">
                <a:effectLst/>
                <a:ea typeface="Malgun Gothic" panose="020B0503020000020004" pitchFamily="50" charset="-127"/>
              </a:rPr>
              <a:t> 컨테이너 실행 후 </a:t>
            </a:r>
            <a:r>
              <a:rPr lang="ko-KR" altLang="en-US" sz="3200"/>
              <a:t>리눅스 셋팅</a:t>
            </a:r>
            <a:r>
              <a:rPr lang="en-US" altLang="ko-KR" sz="3200"/>
              <a:t>(</a:t>
            </a:r>
            <a:r>
              <a:rPr lang="ko-KR" altLang="en-US" sz="3200"/>
              <a:t>수시로 해줘야 함</a:t>
            </a:r>
            <a:r>
              <a:rPr lang="en-US" altLang="ko-KR" sz="3200"/>
              <a:t>)</a:t>
            </a:r>
            <a:endParaRPr lang="en-US" altLang="ko-KR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 ~# </a:t>
            </a:r>
            <a:r>
              <a:rPr lang="en-US" altLang="ko-KR" sz="2400" b="1" dirty="0"/>
              <a:t>apt-get update &amp;&amp; apt-get upgrade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5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             ::   ::   ::   ::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 ~# </a:t>
            </a:r>
            <a:r>
              <a:rPr lang="en-US" altLang="ko-KR" sz="2400" b="1" dirty="0"/>
              <a:t>apt-get </a:t>
            </a:r>
            <a:r>
              <a:rPr lang="en-US" altLang="ko-KR" sz="2400" b="1"/>
              <a:t>install ssh(Ubuntu</a:t>
            </a:r>
            <a:r>
              <a:rPr lang="ko-KR" altLang="en-US" sz="2400" b="1"/>
              <a:t>에 </a:t>
            </a:r>
            <a:r>
              <a:rPr lang="en-US" altLang="ko-KR" sz="2400" b="1"/>
              <a:t>ssh</a:t>
            </a:r>
            <a:r>
              <a:rPr lang="ko-KR" altLang="en-US" sz="2400" b="1"/>
              <a:t>를 설치해서 </a:t>
            </a:r>
            <a:r>
              <a:rPr lang="en-US" altLang="ko-KR" sz="2400" b="1"/>
              <a:t>vscode</a:t>
            </a:r>
            <a:r>
              <a:rPr lang="ko-KR" altLang="en-US" sz="2400" b="1"/>
              <a:t>의 </a:t>
            </a:r>
            <a:r>
              <a:rPr lang="en-US" altLang="ko-KR" sz="2400" b="1"/>
              <a:t>remote develop</a:t>
            </a:r>
            <a:r>
              <a:rPr lang="ko-KR" altLang="en-US" sz="2400" b="1"/>
              <a:t>과 연결</a:t>
            </a:r>
            <a:r>
              <a:rPr lang="en-US" altLang="ko-KR" sz="2400" b="1"/>
              <a:t>) </a:t>
            </a: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             ::   ::   ::   ::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0E2CC2-D043-4C31-A0A1-C2F7851D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39" y="2494246"/>
            <a:ext cx="5124450" cy="1323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063FCA-2760-42D0-9A82-4E182A19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39" y="4548471"/>
            <a:ext cx="5095875" cy="1190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E0A6C-57D8-4D7E-8769-E886270D2630}"/>
              </a:ext>
            </a:extLst>
          </p:cNvPr>
          <p:cNvSpPr txBox="1"/>
          <p:nvPr/>
        </p:nvSpPr>
        <p:spPr>
          <a:xfrm>
            <a:off x="7838983" y="2379216"/>
            <a:ext cx="302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</a:t>
            </a:r>
            <a:endParaRPr lang="en-US" altLang="ko-KR"/>
          </a:p>
          <a:p>
            <a:r>
              <a:rPr lang="en-US" altLang="ko-KR"/>
              <a:t>$history</a:t>
            </a:r>
          </a:p>
          <a:p>
            <a:r>
              <a:rPr lang="en-US" altLang="ko-KR"/>
              <a:t>$!215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450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4. </a:t>
            </a:r>
            <a:r>
              <a:rPr lang="en-US" altLang="ko-KR" sz="2400" dirty="0" err="1"/>
              <a:t>vsCode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Ctrl+Shift+P</a:t>
            </a:r>
            <a:r>
              <a:rPr lang="ko-KR" altLang="en-US" sz="2400" dirty="0"/>
              <a:t>를 누르거나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View </a:t>
            </a:r>
            <a:r>
              <a:rPr lang="ko-KR" altLang="en-US" sz="2400" dirty="0"/>
              <a:t>메뉴의 </a:t>
            </a:r>
            <a:r>
              <a:rPr lang="en-US" altLang="ko-KR" sz="2400" dirty="0"/>
              <a:t>“             ” </a:t>
            </a:r>
            <a:r>
              <a:rPr lang="ko-KR" altLang="en-US" sz="2400" dirty="0"/>
              <a:t>를 클릭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5.</a:t>
            </a:r>
            <a:r>
              <a:rPr lang="ko-KR" altLang="en-US" sz="2400" dirty="0"/>
              <a:t> </a:t>
            </a:r>
            <a:r>
              <a:rPr lang="en-US" altLang="ko-KR" sz="2400" dirty="0"/>
              <a:t>“Remote-containers attach to running”</a:t>
            </a:r>
            <a:r>
              <a:rPr lang="ko-KR" altLang="en-US" sz="2400" dirty="0"/>
              <a:t>를 클릭하면 나오는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6.</a:t>
            </a:r>
            <a:r>
              <a:rPr lang="ko-KR" altLang="en-US" sz="2400" dirty="0"/>
              <a:t>아래의 컨테이너를</a:t>
            </a:r>
            <a:r>
              <a:rPr lang="en-US" altLang="ko-KR" sz="2400" dirty="0"/>
              <a:t> </a:t>
            </a:r>
            <a:r>
              <a:rPr lang="ko-KR" altLang="en-US" sz="2400" dirty="0"/>
              <a:t>선택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br>
              <a:rPr lang="en-US" altLang="ko-KR" sz="2400" dirty="0"/>
            </a:b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F0A97-BEA7-4B54-9760-56399D64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18" y="3319617"/>
            <a:ext cx="5992958" cy="1847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CE8D2-24FF-4317-9013-E7182B92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1690688"/>
            <a:ext cx="4448175" cy="1038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8EE4A-2406-48D7-AEFE-2A4D3D9B2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625" y="2120965"/>
            <a:ext cx="1312284" cy="224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5AF9E8-8619-4305-BD81-681DCCD0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253" y="5540375"/>
            <a:ext cx="5781675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0E5696-84F9-4D5D-A591-714C62B12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353" y="5015838"/>
            <a:ext cx="4086298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17473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ffectLst/>
                <a:ea typeface="Malgun Gothic" panose="020B0503020000020004" pitchFamily="50" charset="-127"/>
              </a:rPr>
              <a:t>7. </a:t>
            </a:r>
            <a:r>
              <a:rPr lang="ko-KR" altLang="en-US" dirty="0">
                <a:effectLst/>
                <a:ea typeface="Malgun Gothic" panose="020B0503020000020004" pitchFamily="50" charset="-127"/>
              </a:rPr>
              <a:t>선택된 컨테이너</a:t>
            </a:r>
            <a:r>
              <a:rPr lang="en-US" altLang="ko-KR" dirty="0">
                <a:effectLst/>
                <a:ea typeface="Malgun Gothic" panose="020B0503020000020004" pitchFamily="50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effectLst/>
                <a:ea typeface="Malgun Gothic" panose="020B0503020000020004" pitchFamily="50" charset="-127"/>
              </a:rPr>
              <a:t>사용가능한 </a:t>
            </a:r>
            <a:r>
              <a:rPr lang="ko-KR" altLang="en-US" dirty="0" err="1">
                <a:effectLst/>
                <a:ea typeface="Malgun Gothic" panose="020B0503020000020004" pitchFamily="50" charset="-127"/>
              </a:rPr>
              <a:t>새창이</a:t>
            </a:r>
            <a:r>
              <a:rPr lang="ko-KR" altLang="en-US" dirty="0">
                <a:ea typeface="Malgun Gothic" panose="020B0503020000020004" pitchFamily="50" charset="-127"/>
              </a:rPr>
              <a:t> 뜨고</a:t>
            </a:r>
            <a:r>
              <a:rPr lang="en-US" altLang="ko-KR" dirty="0">
                <a:ea typeface="Malgun Gothic" panose="020B0503020000020004" pitchFamily="50" charset="-127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ea typeface="Malgun Gothic" panose="020B0503020000020004" pitchFamily="50" charset="-127"/>
              </a:rPr>
              <a:t>연결된 컨테이너가 화면</a:t>
            </a:r>
            <a:endParaRPr lang="en-US" altLang="ko-KR" dirty="0">
              <a:ea typeface="Malgun Gothic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ea typeface="Malgun Gothic" panose="020B0503020000020004" pitchFamily="50" charset="-127"/>
              </a:rPr>
              <a:t>좌하단에 표시</a:t>
            </a:r>
            <a:endParaRPr lang="en-US" altLang="ko-KR" dirty="0">
              <a:ea typeface="Malgun Gothic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40E3FB-E127-445A-948E-22F22E51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12" y="1565858"/>
            <a:ext cx="6005188" cy="4486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836E7E-FA03-43CF-8228-7CA2332A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01" y="5008359"/>
            <a:ext cx="3426217" cy="6970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787C2C-5FC2-45C5-AB4F-0B8026153274}"/>
              </a:ext>
            </a:extLst>
          </p:cNvPr>
          <p:cNvSpPr/>
          <p:nvPr/>
        </p:nvSpPr>
        <p:spPr>
          <a:xfrm>
            <a:off x="5348612" y="5860768"/>
            <a:ext cx="1453970" cy="1772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A8E0F304-6251-440F-AA15-06DDEA63EA6E}"/>
              </a:ext>
            </a:extLst>
          </p:cNvPr>
          <p:cNvSpPr/>
          <p:nvPr/>
        </p:nvSpPr>
        <p:spPr>
          <a:xfrm flipH="1">
            <a:off x="1065023" y="4953082"/>
            <a:ext cx="3548537" cy="766189"/>
          </a:xfrm>
          <a:prstGeom prst="borderCallout2">
            <a:avLst>
              <a:gd name="adj1" fmla="val 92755"/>
              <a:gd name="adj2" fmla="val -1274"/>
              <a:gd name="adj3" fmla="val 104723"/>
              <a:gd name="adj4" fmla="val -10059"/>
              <a:gd name="adj5" fmla="val 129450"/>
              <a:gd name="adj6" fmla="val -20661"/>
            </a:avLst>
          </a:prstGeom>
          <a:noFill/>
          <a:ln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42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3" y="1612900"/>
            <a:ext cx="488372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컨테이너 내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1600" dirty="0"/>
              <a:t>“Open Folder”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누르고</a:t>
            </a:r>
            <a:r>
              <a:rPr lang="en-US" altLang="ko-KR" sz="1600" dirty="0"/>
              <a:t>, </a:t>
            </a:r>
            <a:r>
              <a:rPr lang="ko-KR" altLang="en-US" sz="1600" dirty="0"/>
              <a:t>폴더</a:t>
            </a:r>
            <a:r>
              <a:rPr lang="en-US" altLang="ko-KR" sz="1600" dirty="0"/>
              <a:t>”/”</a:t>
            </a:r>
            <a:r>
              <a:rPr lang="ko-KR" altLang="en-US" sz="1600" dirty="0"/>
              <a:t>를  </a:t>
            </a:r>
            <a:r>
              <a:rPr lang="ko-KR" altLang="en-US" sz="1600" dirty="0" err="1"/>
              <a:t>입력한뒤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Enter</a:t>
            </a:r>
            <a:r>
              <a:rPr lang="ko-KR" altLang="en-US" sz="1600" dirty="0"/>
              <a:t>키나 </a:t>
            </a:r>
            <a:r>
              <a:rPr lang="en-US" altLang="ko-KR" sz="1600" dirty="0"/>
              <a:t>Ok</a:t>
            </a:r>
            <a:r>
              <a:rPr lang="ko-KR" altLang="en-US" sz="1600" dirty="0"/>
              <a:t>를 클릭하면</a:t>
            </a:r>
            <a:r>
              <a:rPr lang="en-US" altLang="ko-KR" sz="1600" dirty="0"/>
              <a:t>, </a:t>
            </a:r>
            <a:r>
              <a:rPr lang="ko-KR" altLang="en-US" sz="1600" dirty="0"/>
              <a:t>화면 왼쪽에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컨테이너 내부의 폴더 목록이 뜨고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선택하여 편집할 수 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480A66-E546-4985-8D35-EEDB7AD8384B}"/>
              </a:ext>
            </a:extLst>
          </p:cNvPr>
          <p:cNvGrpSpPr>
            <a:grpSpLocks noChangeAspect="1"/>
          </p:cNvGrpSpPr>
          <p:nvPr/>
        </p:nvGrpSpPr>
        <p:grpSpPr>
          <a:xfrm>
            <a:off x="4985743" y="1690688"/>
            <a:ext cx="6078684" cy="4437704"/>
            <a:chOff x="4810645" y="1612900"/>
            <a:chExt cx="6543155" cy="4776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FD2C0B-A4B1-4AE6-B320-00975025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9740" y="1612900"/>
              <a:ext cx="6394060" cy="47767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B4980A1-CCCB-4E2D-9ECC-E1B045079766}"/>
                </a:ext>
              </a:extLst>
            </p:cNvPr>
            <p:cNvSpPr/>
            <p:nvPr/>
          </p:nvSpPr>
          <p:spPr>
            <a:xfrm>
              <a:off x="4810645" y="1935804"/>
              <a:ext cx="531609" cy="29541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1.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6EBC25-6E71-403E-8231-9E83C81CF853}"/>
                </a:ext>
              </a:extLst>
            </p:cNvPr>
            <p:cNvSpPr/>
            <p:nvPr/>
          </p:nvSpPr>
          <p:spPr>
            <a:xfrm>
              <a:off x="5456122" y="3015574"/>
              <a:ext cx="2520559" cy="3210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2.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E559AB-0377-4227-B10F-E2A85F45A949}"/>
                </a:ext>
              </a:extLst>
            </p:cNvPr>
            <p:cNvSpPr/>
            <p:nvPr/>
          </p:nvSpPr>
          <p:spPr>
            <a:xfrm>
              <a:off x="6224607" y="2060674"/>
              <a:ext cx="2520559" cy="32101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3.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74B34B-43C3-4FDC-A969-959C83D2C275}"/>
                </a:ext>
              </a:extLst>
            </p:cNvPr>
            <p:cNvSpPr/>
            <p:nvPr/>
          </p:nvSpPr>
          <p:spPr>
            <a:xfrm>
              <a:off x="9048895" y="2089548"/>
              <a:ext cx="484212" cy="29541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4.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C3C4C9-33E7-46C6-AA2C-B1306C4F9D9F}"/>
                </a:ext>
              </a:extLst>
            </p:cNvPr>
            <p:cNvSpPr/>
            <p:nvPr/>
          </p:nvSpPr>
          <p:spPr>
            <a:xfrm>
              <a:off x="8156771" y="2918294"/>
              <a:ext cx="1055324" cy="3210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2.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E4E75F7-9B78-4761-93FE-88A99137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0" y="3674590"/>
            <a:ext cx="3111573" cy="2289648"/>
          </a:xfrm>
          <a:prstGeom prst="rect">
            <a:avLst/>
          </a:prstGeom>
        </p:spPr>
      </p:pic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874489DB-7019-4931-B063-78EC49762706}"/>
              </a:ext>
            </a:extLst>
          </p:cNvPr>
          <p:cNvSpPr/>
          <p:nvPr/>
        </p:nvSpPr>
        <p:spPr>
          <a:xfrm>
            <a:off x="4476836" y="4709133"/>
            <a:ext cx="476890" cy="282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22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56762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파일 편집 및 저장 연습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“/root/.</a:t>
            </a:r>
            <a:r>
              <a:rPr lang="en-US" altLang="ko-KR" sz="2000" dirty="0" err="1"/>
              <a:t>bashrc</a:t>
            </a:r>
            <a:r>
              <a:rPr lang="en-US" altLang="ko-KR" sz="2000" dirty="0"/>
              <a:t>” </a:t>
            </a:r>
            <a:r>
              <a:rPr lang="ko-KR" altLang="en-US" sz="2000" dirty="0"/>
              <a:t>파일을 클릭하면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ko-KR" altLang="en-US" sz="2000" dirty="0"/>
              <a:t>  편집기에서 마지막줄에 입력을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한 뒤 </a:t>
            </a:r>
            <a:r>
              <a:rPr lang="en-US" altLang="ko-KR" sz="2000" dirty="0" err="1"/>
              <a:t>Ctrl+S</a:t>
            </a:r>
            <a:r>
              <a:rPr lang="ko-KR" altLang="en-US" sz="2000" dirty="0"/>
              <a:t>를 눌러 저장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“~/.</a:t>
            </a:r>
            <a:r>
              <a:rPr lang="en-US" altLang="ko-KR" sz="2000" dirty="0" err="1"/>
              <a:t>bashrc</a:t>
            </a:r>
            <a:r>
              <a:rPr lang="en-US" altLang="ko-KR" sz="2000" dirty="0"/>
              <a:t>”</a:t>
            </a:r>
            <a:r>
              <a:rPr lang="ko-KR" altLang="en-US" sz="2000" dirty="0"/>
              <a:t>파일은 터미널 접속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2000" dirty="0" err="1"/>
              <a:t>했을때</a:t>
            </a:r>
            <a:r>
              <a:rPr lang="en-US" altLang="ko-KR" sz="2000" dirty="0"/>
              <a:t>,</a:t>
            </a:r>
            <a:r>
              <a:rPr lang="ko-KR" altLang="en-US" sz="2000" dirty="0"/>
              <a:t> 환경변수 설정 또는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script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실행할 수 있는 파일이다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다음은 터미널을 열어 수정결과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를 확인해보자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9391EF-A159-472F-A783-3ECFDE2A9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711" y="1690688"/>
            <a:ext cx="6312948" cy="47840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8B314-2908-471E-A010-B4E52700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51" y="3270034"/>
            <a:ext cx="28575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CE856F-960D-3CC9-B0E1-986122C8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76" y="0"/>
            <a:ext cx="9004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 err="1"/>
              <a:t>vsCode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56762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터미널 실행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메뉴에서 </a:t>
            </a:r>
            <a:r>
              <a:rPr lang="en-US" altLang="ko-KR" sz="2000" dirty="0"/>
              <a:t>“New Terminal” </a:t>
            </a:r>
            <a:r>
              <a:rPr lang="ko-KR" altLang="en-US" sz="2000" dirty="0"/>
              <a:t>선택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하면 터미널 창이 하단에 뜨고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   “~/.</a:t>
            </a:r>
            <a:r>
              <a:rPr lang="en-US" altLang="ko-KR" sz="2000" dirty="0" err="1"/>
              <a:t>bashrc</a:t>
            </a:r>
            <a:r>
              <a:rPr lang="en-US" altLang="ko-KR" sz="2000" dirty="0"/>
              <a:t>”</a:t>
            </a:r>
            <a:r>
              <a:rPr lang="ko-KR" altLang="en-US" sz="2000" dirty="0"/>
              <a:t>를 수정한 내용이 적용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 err="1"/>
              <a:t>됐음을</a:t>
            </a:r>
            <a:r>
              <a:rPr lang="ko-KR" altLang="en-US" sz="2000" dirty="0"/>
              <a:t> 확인 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8DF5D9-0559-4D1B-832A-522DFCB8B3AA}"/>
              </a:ext>
            </a:extLst>
          </p:cNvPr>
          <p:cNvGrpSpPr/>
          <p:nvPr/>
        </p:nvGrpSpPr>
        <p:grpSpPr>
          <a:xfrm>
            <a:off x="5499408" y="1425582"/>
            <a:ext cx="5593080" cy="3139440"/>
            <a:chOff x="5499408" y="1425582"/>
            <a:chExt cx="5593080" cy="31394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A079D9-7F8A-40D4-A7A0-F25CD7C2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408" y="1425582"/>
              <a:ext cx="5593080" cy="31394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0F960B-05F3-4AE4-890C-DB9342A3A71F}"/>
                </a:ext>
              </a:extLst>
            </p:cNvPr>
            <p:cNvSpPr/>
            <p:nvPr/>
          </p:nvSpPr>
          <p:spPr>
            <a:xfrm>
              <a:off x="8756624" y="1905975"/>
              <a:ext cx="2018467" cy="229221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1.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8ED0AE-81A9-4CC9-A7AC-B02C81335FE7}"/>
              </a:ext>
            </a:extLst>
          </p:cNvPr>
          <p:cNvGrpSpPr/>
          <p:nvPr/>
        </p:nvGrpSpPr>
        <p:grpSpPr>
          <a:xfrm>
            <a:off x="5763938" y="3721236"/>
            <a:ext cx="5645714" cy="2659047"/>
            <a:chOff x="5763938" y="3721236"/>
            <a:chExt cx="5645714" cy="26590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BC8AFD-B106-4C07-927E-2A9B55F1F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3938" y="3721236"/>
              <a:ext cx="5645714" cy="26590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74E1E5-F2AC-4F8D-8D1E-E72A66874DD8}"/>
                </a:ext>
              </a:extLst>
            </p:cNvPr>
            <p:cNvSpPr/>
            <p:nvPr/>
          </p:nvSpPr>
          <p:spPr>
            <a:xfrm>
              <a:off x="8056921" y="4322340"/>
              <a:ext cx="3352731" cy="185343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US" altLang="ko-KR" sz="12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 1.</a:t>
              </a:r>
              <a:endPara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F88660-81FE-4262-BA96-2237522DE45B}"/>
              </a:ext>
            </a:extLst>
          </p:cNvPr>
          <p:cNvSpPr txBox="1"/>
          <p:nvPr/>
        </p:nvSpPr>
        <p:spPr>
          <a:xfrm>
            <a:off x="561512" y="5047233"/>
            <a:ext cx="467631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/>
              <a:t>예</a:t>
            </a:r>
            <a:r>
              <a:rPr lang="en-US" altLang="ko-KR" sz="1050"/>
              <a:t>) feint~~</a:t>
            </a:r>
            <a:r>
              <a:rPr lang="ko-KR" altLang="en-US" sz="1050"/>
              <a:t> 콘테이너사용시 복사 명령어 </a:t>
            </a:r>
            <a:endParaRPr lang="en-US" altLang="ko-KR" sz="1050"/>
          </a:p>
          <a:p>
            <a:r>
              <a:rPr lang="ko-KR" altLang="en-US" sz="1050"/>
              <a:t>(yolact) root@9547ad84af94:/DL/yolact/data/sample# cp result22.png /workspace</a:t>
            </a:r>
          </a:p>
        </p:txBody>
      </p:sp>
    </p:spTree>
    <p:extLst>
      <p:ext uri="{BB962C8B-B14F-4D97-AF65-F5344CB8AC3E}">
        <p14:creationId xmlns:p14="http://schemas.microsoft.com/office/powerpoint/2010/main" val="722969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1EC0-6EB1-4945-99F4-B44654C1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ubuntu</a:t>
            </a:r>
            <a:r>
              <a:rPr lang="ko-KR" altLang="en-US"/>
              <a:t>에서 도커설치 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610F2-77AD-4754-9F35-A5F0FD5C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29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Linux OS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는 </a:t>
            </a:r>
            <a:r>
              <a:rPr lang="en-US" altLang="ko-KR" dirty="0"/>
              <a:t>X-Window </a:t>
            </a:r>
            <a:r>
              <a:rPr lang="ko-KR" altLang="en-US" dirty="0"/>
              <a:t>시스템을 기반으로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통상 배포되는 </a:t>
            </a:r>
            <a:r>
              <a:rPr lang="en-US" altLang="ko-KR" dirty="0"/>
              <a:t>docker</a:t>
            </a:r>
            <a:r>
              <a:rPr lang="ko-KR" altLang="en-US" dirty="0"/>
              <a:t>이미지는 컨테이너의 장점을 최대한 활용하기 위하여 대부분 </a:t>
            </a:r>
            <a:r>
              <a:rPr lang="en-US" altLang="ko-KR" dirty="0"/>
              <a:t>Headless</a:t>
            </a:r>
            <a:r>
              <a:rPr lang="ko-KR" altLang="en-US" dirty="0"/>
              <a:t>로 </a:t>
            </a:r>
            <a:r>
              <a:rPr lang="en-US" altLang="ko-KR" dirty="0"/>
              <a:t>GUI</a:t>
            </a:r>
            <a:r>
              <a:rPr lang="ko-KR" altLang="en-US" dirty="0"/>
              <a:t>환경이 포함되어 있지 않다</a:t>
            </a:r>
            <a:r>
              <a:rPr lang="en-US" altLang="ko-KR" dirty="0"/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환경은 </a:t>
            </a:r>
            <a:r>
              <a:rPr lang="en-US" altLang="ko-KR" dirty="0"/>
              <a:t>X-window</a:t>
            </a:r>
            <a:r>
              <a:rPr lang="ko-KR" altLang="en-US" dirty="0"/>
              <a:t>와 연동하게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Linux</a:t>
            </a:r>
            <a:r>
              <a:rPr lang="ko-KR" altLang="en-US" dirty="0"/>
              <a:t>가 설치된 </a:t>
            </a:r>
            <a:r>
              <a:rPr lang="en-US" altLang="ko-KR" dirty="0"/>
              <a:t>PC</a:t>
            </a:r>
            <a:r>
              <a:rPr lang="ko-KR" altLang="en-US" dirty="0"/>
              <a:t>는 </a:t>
            </a:r>
            <a:r>
              <a:rPr lang="en-US" altLang="ko-KR" dirty="0"/>
              <a:t>X-Window</a:t>
            </a:r>
            <a:r>
              <a:rPr lang="ko-KR" altLang="en-US" dirty="0"/>
              <a:t>기반이므로</a:t>
            </a:r>
            <a:endParaRPr lang="en-US" altLang="ko-KR" dirty="0"/>
          </a:p>
          <a:p>
            <a:r>
              <a:rPr lang="en-US" altLang="ko-KR" dirty="0"/>
              <a:t>Windows</a:t>
            </a:r>
            <a:r>
              <a:rPr lang="ko-KR" altLang="en-US" dirty="0"/>
              <a:t>의 경우 </a:t>
            </a:r>
            <a:r>
              <a:rPr lang="en-US" altLang="ko-KR" dirty="0"/>
              <a:t> </a:t>
            </a:r>
            <a:r>
              <a:rPr lang="en-US" altLang="ko-KR" dirty="0" err="1">
                <a:hlinkClick r:id="rId2"/>
              </a:rPr>
              <a:t>VcXsrv</a:t>
            </a:r>
            <a:r>
              <a:rPr lang="ko-KR" altLang="en-US" dirty="0"/>
              <a:t>나 </a:t>
            </a:r>
            <a:r>
              <a:rPr lang="en-US" altLang="ko-KR" dirty="0" err="1">
                <a:hlinkClick r:id="rId3"/>
              </a:rPr>
              <a:t>mobaXterm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X-Window System</a:t>
            </a:r>
            <a:r>
              <a:rPr lang="ko-KR" altLang="en-US" dirty="0"/>
              <a:t>설치가 필요하다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713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30D66-A7F9-475A-9537-EC986F08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8D273-13D2-4AF1-AB93-85FE4FC7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Linux OS</a:t>
            </a:r>
            <a:r>
              <a:rPr lang="ko-KR" altLang="en-US" sz="2000" dirty="0"/>
              <a:t>에서 </a:t>
            </a:r>
            <a:r>
              <a:rPr lang="en-US" altLang="ko-KR" sz="2000" dirty="0"/>
              <a:t>GUI</a:t>
            </a:r>
            <a:r>
              <a:rPr lang="ko-KR" altLang="en-US" sz="2000" dirty="0"/>
              <a:t>는 </a:t>
            </a:r>
            <a:r>
              <a:rPr lang="en-US" altLang="ko-KR" sz="2000" dirty="0"/>
              <a:t>X-Window </a:t>
            </a:r>
            <a:r>
              <a:rPr lang="ko-KR" altLang="en-US" sz="2000" dirty="0"/>
              <a:t>시스템을 기반으로 한다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통상 배포되는 </a:t>
            </a:r>
            <a:r>
              <a:rPr lang="en-US" altLang="ko-KR" sz="2000" dirty="0"/>
              <a:t>docker</a:t>
            </a:r>
            <a:r>
              <a:rPr lang="ko-KR" altLang="en-US" sz="2000" dirty="0"/>
              <a:t>이미지는 컨테이너의 장점을 최대한 활용하기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 최적화된</a:t>
            </a:r>
            <a:r>
              <a:rPr lang="en-US" altLang="ko-KR" sz="2000" dirty="0"/>
              <a:t>Headless Server</a:t>
            </a:r>
            <a:r>
              <a:rPr lang="ko-KR" altLang="en-US" sz="2000" dirty="0"/>
              <a:t>로  모니터 화면에 직접 출력하는 </a:t>
            </a:r>
            <a:r>
              <a:rPr lang="en-US" altLang="ko-KR" sz="2000" dirty="0"/>
              <a:t>GUI</a:t>
            </a:r>
            <a:r>
              <a:rPr lang="ko-KR" altLang="en-US" sz="2000" dirty="0"/>
              <a:t>환경과 </a:t>
            </a:r>
            <a:r>
              <a:rPr lang="en-US" altLang="ko-KR" sz="2000" dirty="0"/>
              <a:t>GUI</a:t>
            </a:r>
            <a:r>
              <a:rPr lang="ko-KR" altLang="en-US" sz="2000" dirty="0"/>
              <a:t>앱은 포함하지 않는다</a:t>
            </a:r>
            <a:r>
              <a:rPr lang="en-US" altLang="ko-KR" sz="2000" dirty="0"/>
              <a:t>.  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만약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 </a:t>
            </a:r>
            <a:r>
              <a:rPr lang="en-US" altLang="ko-KR" sz="2000" dirty="0"/>
              <a:t>GUI</a:t>
            </a:r>
            <a:r>
              <a:rPr lang="ko-KR" altLang="en-US" sz="2000" dirty="0"/>
              <a:t>환경의 </a:t>
            </a:r>
            <a:r>
              <a:rPr lang="en-US" altLang="ko-KR" sz="2000" dirty="0" err="1"/>
              <a:t>linux</a:t>
            </a:r>
            <a:r>
              <a:rPr lang="ko-KR" altLang="en-US" sz="2000" dirty="0"/>
              <a:t>앱을 실행하려면  </a:t>
            </a:r>
            <a:r>
              <a:rPr lang="en-US" altLang="ko-KR" sz="2000" dirty="0"/>
              <a:t>X-window</a:t>
            </a:r>
            <a:r>
              <a:rPr lang="ko-KR" altLang="en-US" sz="2000" dirty="0"/>
              <a:t>시스템이 필요하다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&lt;= X-window system</a:t>
            </a:r>
            <a:r>
              <a:rPr lang="ko-KR" altLang="en-US" sz="2000" dirty="0"/>
              <a:t>특징 참조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Ubuntu</a:t>
            </a:r>
            <a:r>
              <a:rPr lang="ko-KR" altLang="en-US" sz="2000" dirty="0"/>
              <a:t>나 </a:t>
            </a:r>
            <a:r>
              <a:rPr lang="en-US" altLang="ko-KR" sz="2000" dirty="0"/>
              <a:t>CentOS</a:t>
            </a:r>
            <a:r>
              <a:rPr lang="ko-KR" altLang="en-US" sz="2000" dirty="0"/>
              <a:t>와 같이 </a:t>
            </a:r>
            <a:r>
              <a:rPr lang="en-US" altLang="ko-KR" sz="2000" dirty="0"/>
              <a:t>Linux</a:t>
            </a:r>
            <a:r>
              <a:rPr lang="ko-KR" altLang="en-US" sz="2000" dirty="0"/>
              <a:t>가 설치된 </a:t>
            </a:r>
            <a:r>
              <a:rPr lang="en-US" altLang="ko-KR" sz="2000" dirty="0"/>
              <a:t>PC</a:t>
            </a:r>
            <a:r>
              <a:rPr lang="ko-KR" altLang="en-US" sz="2000" dirty="0"/>
              <a:t>는 </a:t>
            </a:r>
            <a:r>
              <a:rPr lang="en-US" altLang="ko-KR" sz="2000" dirty="0"/>
              <a:t>X-Window</a:t>
            </a:r>
            <a:r>
              <a:rPr lang="ko-KR" altLang="en-US" sz="2000" dirty="0"/>
              <a:t>를 기반으로 </a:t>
            </a:r>
            <a:r>
              <a:rPr lang="en-US" altLang="ko-KR" sz="2000" dirty="0"/>
              <a:t>GUI</a:t>
            </a:r>
            <a:r>
              <a:rPr lang="ko-KR" altLang="en-US" sz="2000" dirty="0"/>
              <a:t>가 작성된다</a:t>
            </a:r>
            <a:r>
              <a:rPr lang="en-US" altLang="ko-KR" sz="2000" dirty="0"/>
              <a:t>. Docker</a:t>
            </a:r>
            <a:r>
              <a:rPr lang="ko-KR" altLang="en-US" sz="2000" dirty="0"/>
              <a:t>에서 </a:t>
            </a:r>
            <a:r>
              <a:rPr lang="en-US" altLang="ko-KR" sz="2000" dirty="0"/>
              <a:t>GUI</a:t>
            </a:r>
            <a:r>
              <a:rPr lang="ko-KR" altLang="en-US" sz="2000" dirty="0"/>
              <a:t>앱 </a:t>
            </a:r>
            <a:r>
              <a:rPr lang="ko-KR" altLang="en-US" sz="2000" dirty="0" err="1"/>
              <a:t>실행시</a:t>
            </a:r>
            <a:r>
              <a:rPr lang="en-US" altLang="ko-KR" sz="2000" dirty="0"/>
              <a:t>,</a:t>
            </a:r>
            <a:r>
              <a:rPr lang="ko-KR" altLang="en-US" sz="2000" dirty="0"/>
              <a:t> 이미 설치된 </a:t>
            </a:r>
            <a:r>
              <a:rPr lang="en-US" altLang="ko-KR" sz="2000" dirty="0"/>
              <a:t>X-Window</a:t>
            </a:r>
            <a:r>
              <a:rPr lang="ko-KR" altLang="en-US" sz="2000" dirty="0"/>
              <a:t>시스템을 활용한다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>윈도우</a:t>
            </a:r>
            <a:r>
              <a:rPr lang="en-US" altLang="ko-KR" sz="2000" dirty="0"/>
              <a:t>OS</a:t>
            </a:r>
            <a:r>
              <a:rPr lang="ko-KR" altLang="en-US" sz="2000" dirty="0"/>
              <a:t>의 경우 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 </a:t>
            </a:r>
            <a:r>
              <a:rPr lang="en-US" altLang="ko-KR" sz="2000" dirty="0"/>
              <a:t>GUI</a:t>
            </a:r>
            <a:r>
              <a:rPr lang="ko-KR" altLang="en-US" sz="2000" dirty="0"/>
              <a:t>앱이 필요할 경우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VcXsrv</a:t>
            </a:r>
            <a:r>
              <a:rPr lang="ko-KR" altLang="en-US" sz="2000" dirty="0"/>
              <a:t>나 </a:t>
            </a:r>
            <a:r>
              <a:rPr lang="en-US" altLang="ko-KR" sz="2000" dirty="0" err="1"/>
              <a:t>mobaXterm</a:t>
            </a:r>
            <a:r>
              <a:rPr lang="en-US" altLang="ko-KR" sz="2000" dirty="0"/>
              <a:t> </a:t>
            </a:r>
            <a:r>
              <a:rPr lang="ko-KR" altLang="en-US" sz="2000" dirty="0"/>
              <a:t>같은 별도의 </a:t>
            </a:r>
            <a:r>
              <a:rPr lang="en-US" altLang="ko-KR" sz="2000" dirty="0"/>
              <a:t>X-Window System</a:t>
            </a:r>
            <a:r>
              <a:rPr lang="ko-KR" altLang="en-US" sz="2000" dirty="0"/>
              <a:t>설치를 필요로 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4548D-CDC0-4B3F-B513-630442E356D3}"/>
              </a:ext>
            </a:extLst>
          </p:cNvPr>
          <p:cNvSpPr txBox="1"/>
          <p:nvPr/>
        </p:nvSpPr>
        <p:spPr>
          <a:xfrm>
            <a:off x="695325" y="5480903"/>
            <a:ext cx="10144125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참고</a:t>
            </a:r>
            <a:r>
              <a:rPr lang="en-US" altLang="ko-KR" sz="1600" dirty="0"/>
              <a:t>) X-Window</a:t>
            </a:r>
            <a:r>
              <a:rPr lang="ko-KR" altLang="en-US" sz="1600" dirty="0"/>
              <a:t> 시스템 특징 </a:t>
            </a:r>
            <a:r>
              <a:rPr lang="en-US" altLang="ko-KR" sz="1600" dirty="0"/>
              <a:t>:</a:t>
            </a:r>
            <a:r>
              <a:rPr lang="ko-KR" altLang="en-US" sz="1600" dirty="0"/>
              <a:t>그래픽 사용자 인터페이스</a:t>
            </a:r>
            <a:r>
              <a:rPr lang="en-US" altLang="ko-KR" sz="1600" dirty="0"/>
              <a:t>(GUI) </a:t>
            </a:r>
            <a:r>
              <a:rPr lang="ko-KR" altLang="en-US" sz="1600" dirty="0"/>
              <a:t>환경으로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디스플레이 시스템과 다른 점은 </a:t>
            </a:r>
            <a:r>
              <a:rPr lang="ko-KR" altLang="en-US" sz="1600" dirty="0">
                <a:hlinkClick r:id="rId2" tooltip="통신 프로토콜"/>
              </a:rPr>
              <a:t>네트워크 프로토콜</a:t>
            </a:r>
            <a:r>
              <a:rPr lang="en-US" altLang="ko-KR" sz="1600" dirty="0"/>
              <a:t>(X </a:t>
            </a:r>
            <a:r>
              <a:rPr lang="ko-KR" altLang="en-US" sz="1600" dirty="0"/>
              <a:t>프로토콜</a:t>
            </a:r>
            <a:r>
              <a:rPr lang="en-US" altLang="ko-KR" sz="1600" dirty="0"/>
              <a:t>)</a:t>
            </a:r>
            <a:r>
              <a:rPr lang="ko-KR" altLang="en-US" sz="1600" dirty="0"/>
              <a:t>을 기반한 </a:t>
            </a:r>
            <a:r>
              <a:rPr lang="ko-KR" altLang="en-US" sz="1600" dirty="0">
                <a:hlinkClick r:id="rId3" tooltip="클라이언트 서버 시스템"/>
              </a:rPr>
              <a:t>클라이언트와 서버 모델</a:t>
            </a:r>
            <a:r>
              <a:rPr lang="ko-KR" altLang="en-US" sz="1600" dirty="0"/>
              <a:t>의 네트워크 지향 윈도 시스템이다</a:t>
            </a:r>
            <a:r>
              <a:rPr lang="en-US" altLang="ko-KR" sz="1600" dirty="0"/>
              <a:t>. </a:t>
            </a:r>
            <a:r>
              <a:rPr lang="ko-KR" altLang="en-US" sz="1600" dirty="0"/>
              <a:t>서로 네트워크로 연결되어 있는 </a:t>
            </a:r>
            <a:r>
              <a:rPr lang="ko-KR" altLang="en-US" sz="1600" dirty="0">
                <a:hlinkClick r:id="rId4" tooltip="단말기"/>
              </a:rPr>
              <a:t>단말기</a:t>
            </a:r>
            <a:r>
              <a:rPr lang="ko-KR" altLang="en-US" sz="1600" dirty="0"/>
              <a:t>에 접속한 모든 사람은 입력 장치를 통해 컴퓨터를 이용할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478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77" y="1499701"/>
            <a:ext cx="10515600" cy="118917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리눅스</a:t>
            </a:r>
            <a:r>
              <a:rPr lang="en-US" altLang="ko-KR" sz="2400" dirty="0"/>
              <a:t>(ubuntu,</a:t>
            </a:r>
            <a:r>
              <a:rPr lang="ko-KR" altLang="en-US" sz="2400" dirty="0"/>
              <a:t> </a:t>
            </a:r>
            <a:r>
              <a:rPr lang="en-US" altLang="ko-KR" sz="2400" dirty="0" err="1"/>
              <a:t>redhat,centos</a:t>
            </a:r>
            <a:r>
              <a:rPr lang="en-US" altLang="ko-KR" sz="2400" dirty="0"/>
              <a:t>,…)</a:t>
            </a:r>
            <a:r>
              <a:rPr lang="ko-KR" altLang="en-US" sz="2400" dirty="0"/>
              <a:t> 설치된 </a:t>
            </a:r>
            <a:r>
              <a:rPr lang="en-US" altLang="ko-KR" sz="2400" dirty="0"/>
              <a:t>PC</a:t>
            </a:r>
            <a:r>
              <a:rPr lang="ko-KR" altLang="en-US" sz="2400" dirty="0"/>
              <a:t>에서 </a:t>
            </a:r>
            <a:r>
              <a:rPr lang="en-US" altLang="ko-KR" sz="2400" dirty="0"/>
              <a:t>Docker GUI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1600" dirty="0"/>
              <a:t>&lt;= X-Window</a:t>
            </a:r>
            <a:r>
              <a:rPr lang="ko-KR" altLang="en-US" sz="1600" dirty="0"/>
              <a:t>기반이므로 </a:t>
            </a:r>
            <a:r>
              <a:rPr lang="en-US" altLang="ko-KR" sz="1600" dirty="0"/>
              <a:t>docker</a:t>
            </a:r>
            <a:r>
              <a:rPr lang="ko-KR" altLang="en-US" sz="1600" dirty="0"/>
              <a:t>의 </a:t>
            </a:r>
            <a:r>
              <a:rPr lang="en-US" altLang="ko-KR" sz="1600" dirty="0"/>
              <a:t>GUI</a:t>
            </a:r>
            <a:r>
              <a:rPr lang="ko-KR" altLang="en-US" sz="1600" dirty="0"/>
              <a:t>앱을 </a:t>
            </a:r>
            <a:r>
              <a:rPr lang="ko-KR" altLang="en-US" sz="1600" dirty="0" err="1"/>
              <a:t>실행시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    X-Server</a:t>
            </a:r>
            <a:r>
              <a:rPr lang="ko-KR" altLang="en-US" sz="1600" dirty="0"/>
              <a:t>의 지정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도커</a:t>
            </a:r>
            <a:r>
              <a:rPr lang="ko-KR" altLang="en-US" sz="1600" dirty="0"/>
              <a:t> 실행 옵션 </a:t>
            </a:r>
            <a:r>
              <a:rPr lang="en-US" altLang="ko-KR" sz="1600" dirty="0"/>
              <a:t>“–e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333333"/>
                </a:solidFill>
                <a:effectLst/>
              </a:rPr>
              <a:t>DISPLAY=</a:t>
            </a:r>
            <a:r>
              <a:rPr lang="en-US" altLang="ko-KR" sz="1600" dirty="0" err="1">
                <a:solidFill>
                  <a:srgbClr val="333333"/>
                </a:solidFill>
                <a:effectLst/>
              </a:rPr>
              <a:t>unix$DISPLAY</a:t>
            </a:r>
            <a:r>
              <a:rPr lang="en-US" altLang="ko-KR" sz="1600" dirty="0">
                <a:solidFill>
                  <a:srgbClr val="333333"/>
                </a:solidFill>
                <a:effectLst/>
              </a:rPr>
              <a:t>” </a:t>
            </a:r>
            <a:r>
              <a:rPr lang="en-US" altLang="ko-KR" sz="1600" dirty="0"/>
              <a:t>)</a:t>
            </a:r>
            <a:r>
              <a:rPr lang="ko-KR" altLang="en-US" sz="1600" dirty="0"/>
              <a:t>으로 실행이 가능하다</a:t>
            </a:r>
            <a:r>
              <a:rPr lang="en-US" altLang="ko-KR" sz="1600" dirty="0"/>
              <a:t>.</a:t>
            </a:r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35A2-A8CE-40E4-B4F7-AC51D801F0DA}"/>
              </a:ext>
            </a:extLst>
          </p:cNvPr>
          <p:cNvSpPr txBox="1"/>
          <p:nvPr/>
        </p:nvSpPr>
        <p:spPr>
          <a:xfrm>
            <a:off x="896279" y="2687496"/>
            <a:ext cx="4698747" cy="364715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effectLst/>
              </a:rPr>
              <a:t>□ </a:t>
            </a:r>
            <a:r>
              <a:rPr lang="en-US" altLang="ko-KR" sz="1100" b="1" dirty="0">
                <a:solidFill>
                  <a:srgbClr val="333333"/>
                </a:solidFill>
                <a:effectLst/>
              </a:rPr>
              <a:t>docker container</a:t>
            </a:r>
            <a:r>
              <a:rPr lang="ko-KR" altLang="en-US" sz="1100" b="1" dirty="0">
                <a:solidFill>
                  <a:srgbClr val="333333"/>
                </a:solidFill>
                <a:effectLst/>
              </a:rPr>
              <a:t>에서 </a:t>
            </a:r>
            <a:r>
              <a:rPr lang="en-US" altLang="ko-KR" sz="1100" b="1" dirty="0">
                <a:solidFill>
                  <a:srgbClr val="333333"/>
                </a:solidFill>
                <a:effectLst/>
              </a:rPr>
              <a:t>GUI </a:t>
            </a:r>
            <a:r>
              <a:rPr lang="ko-KR" altLang="en-US" sz="1100" b="1" dirty="0">
                <a:solidFill>
                  <a:srgbClr val="333333"/>
                </a:solidFill>
                <a:effectLst/>
              </a:rPr>
              <a:t>환경 사용</a:t>
            </a:r>
            <a:endParaRPr lang="ko-KR" altLang="en-US" sz="1100" dirty="0">
              <a:effectLst/>
            </a:endParaRPr>
          </a:p>
          <a:p>
            <a:r>
              <a:rPr lang="en-US" altLang="ko-KR" sz="1100" dirty="0">
                <a:solidFill>
                  <a:srgbClr val="333333"/>
                </a:solidFill>
                <a:effectLst/>
              </a:rPr>
              <a:t>docker 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환경에서 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GUI application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을 사용하는 것을 테스트 하기 위해 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ubuntu 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환경을 설치한다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.</a:t>
            </a:r>
            <a:endParaRPr lang="ko-KR" altLang="en-US" sz="1100" dirty="0">
              <a:effectLst/>
            </a:endParaRPr>
          </a:p>
          <a:p>
            <a:r>
              <a:rPr lang="en-US" altLang="ko-KR" sz="1100" dirty="0">
                <a:solidFill>
                  <a:srgbClr val="333333"/>
                </a:solidFill>
                <a:effectLst/>
              </a:rPr>
              <a:t>$ docker pull ubuntu</a:t>
            </a:r>
            <a:endParaRPr lang="ko-KR" altLang="en-US" sz="1100" dirty="0">
              <a:effectLst/>
            </a:endParaRPr>
          </a:p>
          <a:p>
            <a:br>
              <a:rPr lang="ko-KR" altLang="en-US" sz="1100" dirty="0">
                <a:effectLst/>
              </a:rPr>
            </a:br>
            <a:r>
              <a:rPr lang="en-US" altLang="ko-KR" sz="1100" dirty="0">
                <a:effectLst/>
              </a:rPr>
              <a:t>docker container</a:t>
            </a:r>
            <a:r>
              <a:rPr lang="ko-KR" altLang="en-US" sz="1100" dirty="0">
                <a:effectLst/>
              </a:rPr>
              <a:t>를 </a:t>
            </a:r>
            <a:r>
              <a:rPr lang="en-US" altLang="ko-KR" sz="1100" dirty="0">
                <a:effectLst/>
              </a:rPr>
              <a:t>X windows</a:t>
            </a:r>
            <a:r>
              <a:rPr lang="ko-KR" altLang="en-US" sz="1100" dirty="0">
                <a:effectLst/>
              </a:rPr>
              <a:t>와 연동할 수 있도록 옵션을 붙여서 수행한다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effectLst/>
              </a:rPr>
              <a:t>$ docker run -it -v /</a:t>
            </a:r>
            <a:r>
              <a:rPr lang="en-US" altLang="ko-KR" sz="1100" dirty="0" err="1">
                <a:effectLst/>
              </a:rPr>
              <a:t>tmp</a:t>
            </a:r>
            <a:r>
              <a:rPr lang="en-US" altLang="ko-KR" sz="1100" dirty="0">
                <a:effectLst/>
              </a:rPr>
              <a:t>/.X11-unix:/</a:t>
            </a:r>
            <a:r>
              <a:rPr lang="en-US" altLang="ko-KR" sz="1100" dirty="0" err="1">
                <a:effectLst/>
              </a:rPr>
              <a:t>tmp</a:t>
            </a:r>
            <a:r>
              <a:rPr lang="en-US" altLang="ko-KR" sz="1100" dirty="0">
                <a:effectLst/>
              </a:rPr>
              <a:t>/.X11-unix -e DISPLAY=</a:t>
            </a:r>
            <a:r>
              <a:rPr lang="en-US" altLang="ko-KR" sz="1100" dirty="0" err="1">
                <a:effectLst/>
              </a:rPr>
              <a:t>unix$DISPLAY</a:t>
            </a:r>
            <a:r>
              <a:rPr lang="en-US" altLang="ko-KR" sz="1100" dirty="0">
                <a:effectLst/>
              </a:rPr>
              <a:t> --name ubuntu1 ubuntu</a:t>
            </a:r>
          </a:p>
          <a:p>
            <a:r>
              <a:rPr lang="en-US" altLang="ko-KR" sz="1100" dirty="0">
                <a:effectLst/>
              </a:rPr>
              <a:t> </a:t>
            </a:r>
          </a:p>
          <a:p>
            <a:r>
              <a:rPr lang="ko-KR" altLang="en-US" sz="1100" dirty="0">
                <a:effectLst/>
              </a:rPr>
              <a:t>위에서 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-v /</a:t>
            </a:r>
            <a:r>
              <a:rPr lang="en-US" altLang="ko-KR" sz="1100" dirty="0" err="1">
                <a:solidFill>
                  <a:srgbClr val="333333"/>
                </a:solidFill>
                <a:effectLst/>
              </a:rPr>
              <a:t>tmp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/.X11-unix:/</a:t>
            </a:r>
            <a:r>
              <a:rPr lang="en-US" altLang="ko-KR" sz="1100" dirty="0" err="1">
                <a:solidFill>
                  <a:srgbClr val="333333"/>
                </a:solidFill>
                <a:effectLst/>
              </a:rPr>
              <a:t>tmp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/.X11-unix -e DISPLAY=</a:t>
            </a:r>
            <a:r>
              <a:rPr lang="en-US" altLang="ko-KR" sz="1100" dirty="0" err="1">
                <a:solidFill>
                  <a:srgbClr val="333333"/>
                </a:solidFill>
                <a:effectLst/>
              </a:rPr>
              <a:t>unix$DISPLAY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옵션은 핵심이다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.</a:t>
            </a:r>
            <a:endParaRPr lang="ko-KR" altLang="en-US" sz="1100" dirty="0">
              <a:effectLst/>
            </a:endParaRPr>
          </a:p>
          <a:p>
            <a:r>
              <a:rPr lang="ko-KR" altLang="en-US" sz="1100" dirty="0">
                <a:solidFill>
                  <a:srgbClr val="333333"/>
                </a:solidFill>
                <a:effectLst/>
              </a:rPr>
              <a:t>또한 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--name ubuntu1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에서 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ubuntu1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은 작성 예일 뿐이며 당연히 사용자가 원하는 이름으로 정하면 된다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.</a:t>
            </a:r>
            <a:endParaRPr lang="ko-KR" altLang="en-US" sz="1100" dirty="0">
              <a:effectLst/>
            </a:endParaRPr>
          </a:p>
          <a:p>
            <a:r>
              <a:rPr lang="ko-KR" altLang="en-US" sz="1100" dirty="0">
                <a:effectLst/>
              </a:rPr>
              <a:t> </a:t>
            </a:r>
          </a:p>
          <a:p>
            <a:r>
              <a:rPr lang="ko-KR" altLang="en-US" sz="1100" dirty="0">
                <a:solidFill>
                  <a:srgbClr val="333333"/>
                </a:solidFill>
                <a:effectLst/>
              </a:rPr>
              <a:t>참고로 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exit</a:t>
            </a:r>
            <a:r>
              <a:rPr lang="ko-KR" altLang="en-US" sz="1100" dirty="0">
                <a:solidFill>
                  <a:srgbClr val="333333"/>
                </a:solidFill>
                <a:effectLst/>
              </a:rPr>
              <a:t>로 빠져나왔을 경우</a:t>
            </a:r>
            <a:endParaRPr lang="ko-KR" altLang="en-US" sz="1100" dirty="0">
              <a:effectLst/>
            </a:endParaRPr>
          </a:p>
          <a:p>
            <a:r>
              <a:rPr lang="en-US" altLang="ko-KR" sz="1100" dirty="0">
                <a:effectLst/>
              </a:rPr>
              <a:t>$ docker start utuntu1</a:t>
            </a:r>
          </a:p>
          <a:p>
            <a:r>
              <a:rPr lang="en-US" altLang="ko-KR" sz="1100" dirty="0">
                <a:effectLst/>
              </a:rPr>
              <a:t>$ docker attach ubuntu1</a:t>
            </a:r>
          </a:p>
          <a:p>
            <a:endParaRPr lang="en-US" altLang="ko-KR" sz="1100" dirty="0">
              <a:effectLst/>
            </a:endParaRPr>
          </a:p>
          <a:p>
            <a:endParaRPr lang="en-US" altLang="ko-KR" sz="1100" dirty="0"/>
          </a:p>
          <a:p>
            <a:endParaRPr lang="en-US" altLang="ko-KR" sz="11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B1E71-C2C3-41D5-98D0-F08775626236}"/>
              </a:ext>
            </a:extLst>
          </p:cNvPr>
          <p:cNvSpPr txBox="1"/>
          <p:nvPr/>
        </p:nvSpPr>
        <p:spPr>
          <a:xfrm>
            <a:off x="5884746" y="2679827"/>
            <a:ext cx="4698748" cy="364715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ffectLst/>
              </a:rPr>
              <a:t>□ 연동 확인 테스트</a:t>
            </a:r>
            <a:endParaRPr lang="ko-KR" altLang="en-US" sz="1100" dirty="0">
              <a:effectLst/>
            </a:endParaRPr>
          </a:p>
          <a:p>
            <a:r>
              <a:rPr lang="en-US" altLang="ko-KR" sz="1100" dirty="0">
                <a:effectLst/>
              </a:rPr>
              <a:t>docker</a:t>
            </a:r>
            <a:r>
              <a:rPr lang="ko-KR" altLang="en-US" sz="1100" dirty="0">
                <a:effectLst/>
              </a:rPr>
              <a:t>의 </a:t>
            </a:r>
            <a:r>
              <a:rPr lang="en-US" altLang="ko-KR" sz="1100" dirty="0">
                <a:effectLst/>
              </a:rPr>
              <a:t>ubuntu1 </a:t>
            </a:r>
            <a:r>
              <a:rPr lang="ko-KR" altLang="en-US" sz="1100" dirty="0">
                <a:effectLst/>
              </a:rPr>
              <a:t>컨테이너를 실행시킨 후 </a:t>
            </a:r>
          </a:p>
          <a:p>
            <a:r>
              <a:rPr lang="en-US" altLang="ko-KR" sz="1100" dirty="0">
                <a:effectLst/>
              </a:rPr>
              <a:t>X windows </a:t>
            </a:r>
            <a:r>
              <a:rPr lang="ko-KR" altLang="en-US" sz="1100" dirty="0">
                <a:effectLst/>
              </a:rPr>
              <a:t>연동 테스트를 위해서 </a:t>
            </a:r>
            <a:r>
              <a:rPr lang="en-US" altLang="ko-KR" sz="1100" dirty="0" err="1">
                <a:effectLst/>
              </a:rPr>
              <a:t>xeyes</a:t>
            </a:r>
            <a:r>
              <a:rPr lang="ko-KR" altLang="en-US" sz="1100" dirty="0">
                <a:effectLst/>
              </a:rPr>
              <a:t>를 사용하고 </a:t>
            </a:r>
            <a:r>
              <a:rPr lang="en-US" altLang="ko-KR" sz="1100" dirty="0" err="1">
                <a:effectLst/>
              </a:rPr>
              <a:t>xeyes</a:t>
            </a:r>
            <a:r>
              <a:rPr lang="en-US" altLang="ko-KR" sz="1100" dirty="0">
                <a:effectLst/>
              </a:rPr>
              <a:t> </a:t>
            </a:r>
            <a:r>
              <a:rPr lang="ko-KR" altLang="en-US" sz="1100" dirty="0">
                <a:effectLst/>
              </a:rPr>
              <a:t>설치를 위해 </a:t>
            </a:r>
            <a:r>
              <a:rPr lang="en-US" altLang="ko-KR" sz="1100" dirty="0">
                <a:effectLst/>
              </a:rPr>
              <a:t>x11-apps</a:t>
            </a:r>
            <a:r>
              <a:rPr lang="ko-KR" altLang="en-US" sz="1100" dirty="0">
                <a:effectLst/>
              </a:rPr>
              <a:t>를 설치한다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effectLst/>
              </a:rPr>
              <a:t>$ apt-get update</a:t>
            </a:r>
          </a:p>
          <a:p>
            <a:r>
              <a:rPr lang="en-US" altLang="ko-KR" sz="1100" dirty="0">
                <a:effectLst/>
              </a:rPr>
              <a:t>$ apt-get install x11-apps</a:t>
            </a:r>
          </a:p>
          <a:p>
            <a:r>
              <a:rPr lang="en-US" altLang="ko-KR" sz="1100" dirty="0">
                <a:effectLst/>
              </a:rPr>
              <a:t> </a:t>
            </a:r>
          </a:p>
          <a:p>
            <a:r>
              <a:rPr lang="en-US" altLang="ko-KR" sz="1100" dirty="0" err="1">
                <a:effectLst/>
              </a:rPr>
              <a:t>xeyes</a:t>
            </a:r>
            <a:r>
              <a:rPr lang="ko-KR" altLang="en-US" sz="1100" dirty="0">
                <a:effectLst/>
              </a:rPr>
              <a:t>를 실행하면 보통은 아래처럼 오류가 나온다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effectLst/>
              </a:rPr>
              <a:t>$ </a:t>
            </a:r>
            <a:r>
              <a:rPr lang="en-US" altLang="ko-KR" sz="1100" dirty="0" err="1">
                <a:effectLst/>
              </a:rPr>
              <a:t>xeyes</a:t>
            </a:r>
            <a:endParaRPr lang="en-US" altLang="ko-KR" sz="1100" dirty="0">
              <a:effectLst/>
            </a:endParaRPr>
          </a:p>
          <a:p>
            <a:r>
              <a:rPr lang="en-US" altLang="ko-KR" sz="1100" dirty="0">
                <a:effectLst/>
              </a:rPr>
              <a:t>No protocol specified</a:t>
            </a:r>
            <a:br>
              <a:rPr lang="en-US" altLang="ko-KR" sz="1100" dirty="0">
                <a:effectLst/>
              </a:rPr>
            </a:br>
            <a:r>
              <a:rPr lang="en-US" altLang="ko-KR" sz="1100" dirty="0">
                <a:effectLst/>
              </a:rPr>
              <a:t>Error: Can't open display: :1</a:t>
            </a:r>
            <a:br>
              <a:rPr lang="en-US" altLang="ko-KR" sz="1100" dirty="0">
                <a:effectLst/>
              </a:rPr>
            </a:br>
            <a:endParaRPr lang="en-US" altLang="ko-KR" sz="1100" dirty="0">
              <a:effectLst/>
            </a:endParaRPr>
          </a:p>
          <a:p>
            <a:r>
              <a:rPr lang="en-US" altLang="ko-KR" sz="1100" dirty="0">
                <a:effectLst/>
              </a:rPr>
              <a:t>docker container</a:t>
            </a:r>
            <a:r>
              <a:rPr lang="ko-KR" altLang="en-US" sz="1100" dirty="0">
                <a:effectLst/>
              </a:rPr>
              <a:t>가 아닌 외부에서 다른 터미널을 하나 띄우고 아래와 같이 수행한다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effectLst/>
              </a:rPr>
              <a:t>docker user</a:t>
            </a:r>
            <a:r>
              <a:rPr lang="ko-KR" altLang="en-US" sz="1100" dirty="0">
                <a:effectLst/>
              </a:rPr>
              <a:t>가 실행하는 모든 프로그램을 </a:t>
            </a:r>
            <a:r>
              <a:rPr lang="en-US" altLang="ko-KR" sz="1100" dirty="0">
                <a:effectLst/>
              </a:rPr>
              <a:t>X windows</a:t>
            </a:r>
            <a:r>
              <a:rPr lang="ko-KR" altLang="en-US" sz="1100" dirty="0">
                <a:effectLst/>
              </a:rPr>
              <a:t>와 통신하게 해준다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effectLst/>
              </a:rPr>
              <a:t>$ </a:t>
            </a:r>
            <a:r>
              <a:rPr lang="en-US" altLang="ko-KR" sz="1100" dirty="0" err="1">
                <a:effectLst/>
              </a:rPr>
              <a:t>xhost</a:t>
            </a:r>
            <a:r>
              <a:rPr lang="en-US" altLang="ko-KR" sz="1100" dirty="0">
                <a:effectLst/>
              </a:rPr>
              <a:t> +</a:t>
            </a:r>
            <a:r>
              <a:rPr lang="en-US" altLang="ko-KR" sz="1100" dirty="0" err="1">
                <a:effectLst/>
              </a:rPr>
              <a:t>local:docker</a:t>
            </a:r>
            <a:endParaRPr lang="en-US" altLang="ko-KR" sz="1100" dirty="0">
              <a:effectLst/>
            </a:endParaRPr>
          </a:p>
          <a:p>
            <a:r>
              <a:rPr lang="en-US" altLang="ko-KR" sz="1100" dirty="0">
                <a:effectLst/>
              </a:rPr>
              <a:t> </a:t>
            </a:r>
          </a:p>
          <a:p>
            <a:r>
              <a:rPr lang="ko-KR" altLang="en-US" sz="1100" dirty="0">
                <a:effectLst/>
              </a:rPr>
              <a:t>해제하려면 다음과 같이 수행한다</a:t>
            </a:r>
            <a:r>
              <a:rPr lang="en-US" altLang="ko-KR" sz="1100" dirty="0">
                <a:effectLst/>
              </a:rPr>
              <a:t>.</a:t>
            </a:r>
          </a:p>
          <a:p>
            <a:r>
              <a:rPr lang="en-US" altLang="ko-KR" sz="1100" dirty="0">
                <a:solidFill>
                  <a:srgbClr val="333333"/>
                </a:solidFill>
                <a:effectLst/>
              </a:rPr>
              <a:t>$ </a:t>
            </a:r>
            <a:r>
              <a:rPr lang="en-US" altLang="ko-KR" sz="1100" dirty="0" err="1">
                <a:solidFill>
                  <a:srgbClr val="333333"/>
                </a:solidFill>
                <a:effectLst/>
              </a:rPr>
              <a:t>xhost</a:t>
            </a:r>
            <a:r>
              <a:rPr lang="en-US" altLang="ko-KR" sz="1100" dirty="0">
                <a:solidFill>
                  <a:srgbClr val="333333"/>
                </a:solidFill>
                <a:effectLst/>
              </a:rPr>
              <a:t> -</a:t>
            </a:r>
            <a:r>
              <a:rPr lang="en-US" altLang="ko-KR" sz="1100" dirty="0" err="1">
                <a:solidFill>
                  <a:srgbClr val="333333"/>
                </a:solidFill>
                <a:effectLst/>
              </a:rPr>
              <a:t>local:docker</a:t>
            </a:r>
            <a:endParaRPr lang="ko-KR" altLang="en-US" sz="1100" dirty="0">
              <a:effectLst/>
            </a:endParaRPr>
          </a:p>
          <a:p>
            <a:endParaRPr lang="en-US" altLang="ko-KR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020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644"/>
            <a:ext cx="10515600" cy="1325563"/>
          </a:xfrm>
        </p:spPr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9A353A-A2F3-4121-B64E-7E857AC1CA40}"/>
              </a:ext>
            </a:extLst>
          </p:cNvPr>
          <p:cNvGrpSpPr/>
          <p:nvPr/>
        </p:nvGrpSpPr>
        <p:grpSpPr>
          <a:xfrm>
            <a:off x="838200" y="2162037"/>
            <a:ext cx="10074519" cy="3882243"/>
            <a:chOff x="457640" y="968191"/>
            <a:chExt cx="10074519" cy="388224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F7E073-569B-4109-B03A-0D1B272F8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7640" y="968191"/>
              <a:ext cx="5227604" cy="3757227"/>
              <a:chOff x="1086033" y="545105"/>
              <a:chExt cx="6252119" cy="4493576"/>
            </a:xfrm>
            <a:effectLst>
              <a:outerShdw blurRad="63500" sx="102000" sy="102000" algn="ctr" rotWithShape="0">
                <a:schemeClr val="accent4">
                  <a:alpha val="40000"/>
                </a:schemeClr>
              </a:outerShdw>
            </a:effectLst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6351B06-B9D9-422C-A7B7-61A9B8384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613" y="545105"/>
                <a:ext cx="6183539" cy="355064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F2C2925-06F6-41B8-AD83-4C6B0B2F9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0866" y="3390287"/>
                <a:ext cx="3631491" cy="1648394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설명선: 굽은 선 9">
                <a:extLst>
                  <a:ext uri="{FF2B5EF4-FFF2-40B4-BE49-F238E27FC236}">
                    <a16:creationId xmlns:a16="http://schemas.microsoft.com/office/drawing/2014/main" id="{52D97ABA-66E9-40C2-9B2A-E533EF2425BB}"/>
                  </a:ext>
                </a:extLst>
              </p:cNvPr>
              <p:cNvSpPr/>
              <p:nvPr/>
            </p:nvSpPr>
            <p:spPr>
              <a:xfrm flipH="1">
                <a:off x="1086033" y="2096590"/>
                <a:ext cx="2005069" cy="447674"/>
              </a:xfrm>
              <a:prstGeom prst="borderCallout2">
                <a:avLst>
                  <a:gd name="adj1" fmla="val 82734"/>
                  <a:gd name="adj2" fmla="val -1692"/>
                  <a:gd name="adj3" fmla="val 137519"/>
                  <a:gd name="adj4" fmla="val -5242"/>
                  <a:gd name="adj5" fmla="val 299604"/>
                  <a:gd name="adj6" fmla="val -10888"/>
                </a:avLst>
              </a:prstGeom>
              <a:noFill/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9D063F-75EC-4F9F-A987-803A715E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7278" y="1675578"/>
              <a:ext cx="4019550" cy="2762250"/>
            </a:xfrm>
            <a:prstGeom prst="rect">
              <a:avLst/>
            </a:prstGeom>
            <a:effectLst>
              <a:outerShdw blurRad="63500" sx="102000" sy="102000" algn="ctr" rotWithShape="0">
                <a:schemeClr val="accent4">
                  <a:alpha val="40000"/>
                </a:scheme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406C6F-6AB9-413F-884B-EB6B8221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2609" y="2088184"/>
              <a:ext cx="4019550" cy="2762250"/>
            </a:xfrm>
            <a:prstGeom prst="rect">
              <a:avLst/>
            </a:prstGeom>
            <a:effectLst>
              <a:outerShdw blurRad="63500" sx="102000" sy="102000" algn="ctr" rotWithShape="0">
                <a:schemeClr val="accent4">
                  <a:alpha val="40000"/>
                </a:scheme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19CD6A-1601-4B80-B22B-F803CEAF8B83}"/>
              </a:ext>
            </a:extLst>
          </p:cNvPr>
          <p:cNvSpPr txBox="1"/>
          <p:nvPr/>
        </p:nvSpPr>
        <p:spPr>
          <a:xfrm>
            <a:off x="480051" y="1262208"/>
            <a:ext cx="9864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(Windows) </a:t>
            </a:r>
            <a:r>
              <a:rPr lang="en-US" altLang="ko-KR" b="1" dirty="0" err="1"/>
              <a:t>Xserver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>
                <a:hlinkClick r:id="rId6"/>
              </a:rPr>
              <a:t>VcXsrv</a:t>
            </a:r>
            <a:r>
              <a:rPr lang="ko-KR" altLang="en-US" dirty="0"/>
              <a:t>를 설치 실행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ko-KR" altLang="en-US" dirty="0">
                <a:hlinkClick r:id="rId6"/>
              </a:rPr>
              <a:t>https://sourceforge.net/projects/vcxsrv/</a:t>
            </a:r>
            <a:r>
              <a:rPr lang="ko-KR" altLang="en-US" dirty="0"/>
              <a:t> 접속 다운로드해서 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448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88D9ED5-DAF7-476A-BC4C-4EE146CB8E19}"/>
              </a:ext>
            </a:extLst>
          </p:cNvPr>
          <p:cNvGrpSpPr/>
          <p:nvPr/>
        </p:nvGrpSpPr>
        <p:grpSpPr>
          <a:xfrm>
            <a:off x="371334" y="3406759"/>
            <a:ext cx="4480560" cy="2800350"/>
            <a:chOff x="277967" y="3116033"/>
            <a:chExt cx="4480560" cy="28003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C88CA7-A6E9-4F1B-8C1D-748A2DE8B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967" y="3116033"/>
              <a:ext cx="4480560" cy="2800350"/>
            </a:xfrm>
            <a:prstGeom prst="rect">
              <a:avLst/>
            </a:prstGeom>
          </p:spPr>
        </p:pic>
        <p:sp>
          <p:nvSpPr>
            <p:cNvPr id="15" name="설명선: 굽은 선 14">
              <a:extLst>
                <a:ext uri="{FF2B5EF4-FFF2-40B4-BE49-F238E27FC236}">
                  <a16:creationId xmlns:a16="http://schemas.microsoft.com/office/drawing/2014/main" id="{B3D8C450-B730-4E52-840C-D8347BC88AAA}"/>
                </a:ext>
              </a:extLst>
            </p:cNvPr>
            <p:cNvSpPr/>
            <p:nvPr/>
          </p:nvSpPr>
          <p:spPr>
            <a:xfrm flipH="1">
              <a:off x="2404344" y="3517521"/>
              <a:ext cx="1676505" cy="1236005"/>
            </a:xfrm>
            <a:prstGeom prst="borderCallout2">
              <a:avLst>
                <a:gd name="adj1" fmla="val 81035"/>
                <a:gd name="adj2" fmla="val -1814"/>
                <a:gd name="adj3" fmla="val 73399"/>
                <a:gd name="adj4" fmla="val -8001"/>
                <a:gd name="adj5" fmla="val 62633"/>
                <a:gd name="adj6" fmla="val -16293"/>
              </a:avLst>
            </a:prstGeom>
            <a:noFill/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644"/>
            <a:ext cx="10515600" cy="1325563"/>
          </a:xfrm>
        </p:spPr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9CD6A-1601-4B80-B22B-F803CEAF8B83}"/>
              </a:ext>
            </a:extLst>
          </p:cNvPr>
          <p:cNvSpPr txBox="1"/>
          <p:nvPr/>
        </p:nvSpPr>
        <p:spPr>
          <a:xfrm>
            <a:off x="480051" y="1262208"/>
            <a:ext cx="986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  Windows </a:t>
            </a:r>
            <a:r>
              <a:rPr lang="en-US" altLang="ko-KR" b="1" dirty="0" err="1"/>
              <a:t>Xserver</a:t>
            </a:r>
            <a:r>
              <a:rPr lang="en-US" altLang="ko-KR" b="1" dirty="0"/>
              <a:t> </a:t>
            </a:r>
            <a:r>
              <a:rPr lang="ko-KR" altLang="en-US" b="1" dirty="0"/>
              <a:t>실행 및 설정 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>
                <a:hlinkClick r:id="rId3"/>
              </a:rPr>
              <a:t>VcXsrv</a:t>
            </a:r>
            <a:r>
              <a:rPr lang="ko-KR" altLang="en-US" dirty="0"/>
              <a:t>를 </a:t>
            </a:r>
            <a:r>
              <a:rPr lang="ko-KR" altLang="en-US" dirty="0" err="1"/>
              <a:t>실행후</a:t>
            </a:r>
            <a:r>
              <a:rPr lang="en-US" altLang="ko-KR" dirty="0"/>
              <a:t> “Disable access control”</a:t>
            </a:r>
            <a:r>
              <a:rPr lang="ko-KR" altLang="en-US" dirty="0"/>
              <a:t> 체크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2F232B-E7B1-4868-8F6A-BDFF0DE16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07" y="2348059"/>
            <a:ext cx="2914650" cy="2297430"/>
          </a:xfrm>
          <a:prstGeom prst="rect">
            <a:avLst/>
          </a:prstGeo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4ACDEC-F952-4F43-A65F-63D7A663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378" y="1724237"/>
            <a:ext cx="2914650" cy="2297430"/>
          </a:xfrm>
          <a:prstGeom prst="rect">
            <a:avLst/>
          </a:prstGeo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</p:pic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AC68E682-C1AF-4864-9A22-BC15515C1DB4}"/>
              </a:ext>
            </a:extLst>
          </p:cNvPr>
          <p:cNvSpPr/>
          <p:nvPr/>
        </p:nvSpPr>
        <p:spPr>
          <a:xfrm flipH="1">
            <a:off x="6220370" y="4418388"/>
            <a:ext cx="525566" cy="182609"/>
          </a:xfrm>
          <a:prstGeom prst="borderCallout2">
            <a:avLst>
              <a:gd name="adj1" fmla="val -12178"/>
              <a:gd name="adj2" fmla="val 33560"/>
              <a:gd name="adj3" fmla="val -176673"/>
              <a:gd name="adj4" fmla="val 28873"/>
              <a:gd name="adj5" fmla="val -639342"/>
              <a:gd name="adj6" fmla="val 18651"/>
            </a:avLst>
          </a:pr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31854AE2-F20C-47F0-8272-E91E43971043}"/>
              </a:ext>
            </a:extLst>
          </p:cNvPr>
          <p:cNvSpPr/>
          <p:nvPr/>
        </p:nvSpPr>
        <p:spPr>
          <a:xfrm flipH="1">
            <a:off x="5937855" y="3047081"/>
            <a:ext cx="2057051" cy="214828"/>
          </a:xfrm>
          <a:prstGeom prst="borderCallout2">
            <a:avLst>
              <a:gd name="adj1" fmla="val 127003"/>
              <a:gd name="adj2" fmla="val 37991"/>
              <a:gd name="adj3" fmla="val 241181"/>
              <a:gd name="adj4" fmla="val 27818"/>
              <a:gd name="adj5" fmla="val 350736"/>
              <a:gd name="adj6" fmla="val 17220"/>
            </a:avLst>
          </a:pr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0A73AE85-705D-4A90-BDAC-9B2C3A97A7FA}"/>
              </a:ext>
            </a:extLst>
          </p:cNvPr>
          <p:cNvSpPr/>
          <p:nvPr/>
        </p:nvSpPr>
        <p:spPr>
          <a:xfrm flipH="1">
            <a:off x="7595908" y="3805481"/>
            <a:ext cx="525566" cy="182609"/>
          </a:xfrm>
          <a:prstGeom prst="borderCallout2">
            <a:avLst>
              <a:gd name="adj1" fmla="val 107170"/>
              <a:gd name="adj2" fmla="val 41673"/>
              <a:gd name="adj3" fmla="val 193418"/>
              <a:gd name="adj4" fmla="val 35121"/>
              <a:gd name="adj5" fmla="val 208012"/>
              <a:gd name="adj6" fmla="val -14302"/>
            </a:avLst>
          </a:pr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21EB2F-F3FE-4F11-AB24-D8B402209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964" y="3909679"/>
            <a:ext cx="2914650" cy="2297430"/>
          </a:xfrm>
          <a:prstGeom prst="rect">
            <a:avLst/>
          </a:prstGeo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F33BC0-9497-480E-BFC3-C023F27CADF1}"/>
              </a:ext>
            </a:extLst>
          </p:cNvPr>
          <p:cNvSpPr/>
          <p:nvPr/>
        </p:nvSpPr>
        <p:spPr>
          <a:xfrm>
            <a:off x="10019717" y="5993391"/>
            <a:ext cx="493825" cy="18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02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26" y="1348966"/>
            <a:ext cx="7724424" cy="480989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WSL 2 </a:t>
            </a:r>
            <a:r>
              <a:rPr lang="ko-KR" altLang="en-US" dirty="0"/>
              <a:t>와 환경 설정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sz="900" dirty="0"/>
          </a:p>
          <a:p>
            <a:pPr lvl="1"/>
            <a:r>
              <a:rPr lang="en-US" altLang="ko-KR" sz="1800" dirty="0"/>
              <a:t>PowerShell</a:t>
            </a:r>
            <a:r>
              <a:rPr lang="ko-KR" altLang="en-US" sz="1800" dirty="0"/>
              <a:t>에서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wsl</a:t>
            </a:r>
            <a:r>
              <a:rPr lang="en-US" altLang="ko-KR" sz="1800" dirty="0"/>
              <a:t>" </a:t>
            </a:r>
            <a:r>
              <a:rPr lang="ko-KR" altLang="en-US" sz="1800" dirty="0"/>
              <a:t>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“cd”</a:t>
            </a:r>
            <a:r>
              <a:rPr lang="ko-KR" altLang="en-US" sz="1800" dirty="0"/>
              <a:t>명령으로 </a:t>
            </a:r>
            <a:r>
              <a:rPr lang="en-US" altLang="ko-KR" sz="1800" dirty="0"/>
              <a:t>home </a:t>
            </a:r>
            <a:r>
              <a:rPr lang="ko-KR" altLang="en-US" sz="1800" dirty="0"/>
              <a:t>디렉토리</a:t>
            </a:r>
            <a:r>
              <a:rPr lang="en-US" altLang="ko-KR" sz="1800" dirty="0"/>
              <a:t>(“~/”)</a:t>
            </a:r>
            <a:r>
              <a:rPr lang="ko-KR" altLang="en-US" sz="1800" dirty="0"/>
              <a:t>로 이동</a:t>
            </a:r>
            <a:endParaRPr lang="en-US" altLang="ko-KR" sz="1800" dirty="0"/>
          </a:p>
          <a:p>
            <a:pPr lvl="1"/>
            <a:r>
              <a:rPr lang="en-US" altLang="ko-KR" sz="1800" dirty="0"/>
              <a:t>vi, nano</a:t>
            </a:r>
            <a:r>
              <a:rPr lang="ko-KR" altLang="en-US" sz="1800" dirty="0"/>
              <a:t>등의 </a:t>
            </a:r>
            <a:r>
              <a:rPr lang="en-US" altLang="ko-KR" sz="1800" dirty="0"/>
              <a:t>text</a:t>
            </a:r>
            <a:r>
              <a:rPr lang="ko-KR" altLang="en-US" sz="1800" dirty="0"/>
              <a:t>편집기로 </a:t>
            </a:r>
            <a:r>
              <a:rPr lang="en-US" altLang="ko-KR" sz="1800" dirty="0"/>
              <a:t>“~/.</a:t>
            </a:r>
            <a:r>
              <a:rPr lang="en-US" altLang="ko-KR" sz="1800" dirty="0" err="1"/>
              <a:t>bashrc</a:t>
            </a:r>
            <a:r>
              <a:rPr lang="en-US" altLang="ko-KR" sz="1800" dirty="0"/>
              <a:t>”</a:t>
            </a:r>
            <a:r>
              <a:rPr lang="ko-KR" altLang="en-US" sz="1800" dirty="0"/>
              <a:t>의 마지막줄에 다음을 추가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“source .</a:t>
            </a:r>
            <a:r>
              <a:rPr lang="en-US" altLang="ko-KR" sz="1800" dirty="0" err="1"/>
              <a:t>bashrc</a:t>
            </a:r>
            <a:r>
              <a:rPr lang="en-US" altLang="ko-KR" sz="1800" dirty="0"/>
              <a:t>”</a:t>
            </a:r>
            <a:r>
              <a:rPr lang="ko-KR" altLang="en-US" sz="1800" dirty="0"/>
              <a:t>명령으로 환경 설정에 적용</a:t>
            </a:r>
            <a:endParaRPr lang="en-US" altLang="ko-KR" sz="1800" dirty="0"/>
          </a:p>
          <a:p>
            <a:pPr lvl="1"/>
            <a:r>
              <a:rPr lang="en-US" altLang="ko-KR" sz="1800" dirty="0"/>
              <a:t>“echo $DISPLAY”</a:t>
            </a:r>
            <a:r>
              <a:rPr lang="ko-KR" altLang="en-US" sz="1800" dirty="0"/>
              <a:t>명령으로 환경변수 내용 확인</a:t>
            </a:r>
            <a:endParaRPr lang="en-US" altLang="ko-KR" sz="1800" dirty="0"/>
          </a:p>
          <a:p>
            <a:pPr lvl="1"/>
            <a:r>
              <a:rPr lang="en-US" altLang="ko-KR" sz="1800" dirty="0"/>
              <a:t>“</a:t>
            </a:r>
            <a:r>
              <a:rPr lang="en-US" altLang="ko-KR" sz="1800" dirty="0" err="1"/>
              <a:t>xhost</a:t>
            </a:r>
            <a:r>
              <a:rPr lang="en-US" altLang="ko-KR" sz="1800" dirty="0"/>
              <a:t>”</a:t>
            </a:r>
            <a:r>
              <a:rPr lang="ko-KR" altLang="en-US" sz="1800" dirty="0"/>
              <a:t>가 미리 설치되어 있어야 함</a:t>
            </a:r>
            <a:r>
              <a:rPr lang="en-US" altLang="ko-KR" sz="1800" dirty="0"/>
              <a:t>.</a:t>
            </a:r>
          </a:p>
          <a:p>
            <a:pPr marL="457200" lvl="1" indent="0">
              <a:buNone/>
            </a:pPr>
            <a:r>
              <a:rPr lang="en-US" altLang="ko-KR" sz="1800" dirty="0"/>
              <a:t>  &lt;= “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</a:rPr>
              <a:t> sudo apt-get install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000000"/>
                </a:highlight>
              </a:rPr>
              <a:t>xhost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800" dirty="0"/>
              <a:t>”</a:t>
            </a:r>
            <a:r>
              <a:rPr lang="ko-KR" altLang="en-US" sz="1800" dirty="0"/>
              <a:t>명령으로 설치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B9B0D6-0996-4F46-BBBE-AE2CEEB6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6229350" y="3429000"/>
            <a:ext cx="5124450" cy="2847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644"/>
            <a:ext cx="10515600" cy="1325563"/>
          </a:xfrm>
        </p:spPr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E4A09B-24BA-43E8-B22A-3334185A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73" y="3018558"/>
            <a:ext cx="6642015" cy="5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3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1D257-E8D7-40FA-8331-B95A8F0D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75" y="1351218"/>
            <a:ext cx="10466560" cy="4809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WSL </a:t>
            </a:r>
            <a:r>
              <a:rPr lang="ko-KR" altLang="en-US" dirty="0"/>
              <a:t>컨테이너 띄우기 </a:t>
            </a:r>
            <a:r>
              <a:rPr lang="en-US" altLang="ko-KR" sz="2000" dirty="0"/>
              <a:t>: X11</a:t>
            </a:r>
            <a:r>
              <a:rPr lang="ko-KR" altLang="en-US" sz="2000" dirty="0"/>
              <a:t>과 </a:t>
            </a:r>
            <a:r>
              <a:rPr lang="en-US" altLang="ko-KR" sz="2000" dirty="0"/>
              <a:t>DISPLAY</a:t>
            </a:r>
            <a:r>
              <a:rPr lang="ko-KR" altLang="en-US" sz="2000" dirty="0"/>
              <a:t>를 공유하도록 실행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900" dirty="0"/>
              <a:t>                    </a:t>
            </a:r>
          </a:p>
          <a:p>
            <a:pPr lvl="1"/>
            <a:r>
              <a:rPr lang="en-US" altLang="ko-KR" sz="1800" dirty="0"/>
              <a:t>docker ubuntu</a:t>
            </a:r>
            <a:r>
              <a:rPr lang="ko-KR" altLang="en-US" sz="1800" dirty="0"/>
              <a:t>이미지 가져오기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r>
              <a:rPr lang="ko-KR" altLang="en-US" sz="1800" dirty="0"/>
              <a:t>옵션 </a:t>
            </a:r>
            <a:r>
              <a:rPr lang="en-US" altLang="ko-KR" sz="1800" dirty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</a:rPr>
              <a:t>-v /</a:t>
            </a:r>
            <a:r>
              <a:rPr lang="en-US" altLang="ko-KR" sz="1800" b="1" dirty="0" err="1">
                <a:solidFill>
                  <a:schemeClr val="accent2">
                    <a:lumMod val="50000"/>
                  </a:schemeClr>
                </a:solidFill>
              </a:rPr>
              <a:t>tmp</a:t>
            </a: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</a:rPr>
              <a:t>/.X11-unix:/</a:t>
            </a:r>
            <a:r>
              <a:rPr lang="en-US" altLang="ko-KR" sz="1800" b="1" dirty="0" err="1">
                <a:solidFill>
                  <a:schemeClr val="accent2">
                    <a:lumMod val="50000"/>
                  </a:schemeClr>
                </a:solidFill>
              </a:rPr>
              <a:t>tmp</a:t>
            </a: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</a:rPr>
              <a:t>/.X11-unix</a:t>
            </a:r>
            <a:r>
              <a:rPr lang="en-US" altLang="ko-KR" sz="1800" dirty="0"/>
              <a:t>”</a:t>
            </a:r>
            <a:r>
              <a:rPr lang="ko-KR" altLang="en-US" sz="1800" dirty="0"/>
              <a:t>과 </a:t>
            </a:r>
            <a:r>
              <a:rPr lang="en-US" altLang="ko-KR" sz="1800" dirty="0"/>
              <a:t>“</a:t>
            </a:r>
            <a:r>
              <a:rPr lang="en-US" altLang="ko-KR" sz="1800" b="1" dirty="0">
                <a:solidFill>
                  <a:srgbClr val="7030A0"/>
                </a:solidFill>
              </a:rPr>
              <a:t>-e DISPLAY=$DISPLAY</a:t>
            </a:r>
            <a:r>
              <a:rPr lang="en-US" altLang="ko-KR" sz="1800" dirty="0"/>
              <a:t>”</a:t>
            </a:r>
            <a:r>
              <a:rPr lang="ko-KR" altLang="en-US" sz="1800" dirty="0"/>
              <a:t>가 핵심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ko-KR" altLang="en-US" sz="1800" dirty="0"/>
              <a:t>   윈도와 공유할 폴더를 </a:t>
            </a:r>
            <a:r>
              <a:rPr lang="en-US" altLang="ko-KR" sz="1800" dirty="0"/>
              <a:t>“</a:t>
            </a:r>
            <a:r>
              <a:rPr lang="en-US" altLang="ko-KR" sz="1800" b="1" dirty="0">
                <a:solidFill>
                  <a:srgbClr val="00B050"/>
                </a:solidFill>
              </a:rPr>
              <a:t>-v /</a:t>
            </a:r>
            <a:r>
              <a:rPr lang="en-US" altLang="ko-KR" sz="1800" b="1" dirty="0" err="1">
                <a:solidFill>
                  <a:srgbClr val="00B050"/>
                </a:solidFill>
              </a:rPr>
              <a:t>mnt</a:t>
            </a:r>
            <a:r>
              <a:rPr lang="en-US" altLang="ko-KR" sz="1800" b="1" dirty="0">
                <a:solidFill>
                  <a:srgbClr val="00B050"/>
                </a:solidFill>
              </a:rPr>
              <a:t>/c/{</a:t>
            </a:r>
            <a:r>
              <a:rPr lang="ko-KR" altLang="en-US" sz="1800" b="1" dirty="0" err="1">
                <a:solidFill>
                  <a:srgbClr val="00B050"/>
                </a:solidFill>
              </a:rPr>
              <a:t>로컬폴더</a:t>
            </a:r>
            <a:r>
              <a:rPr lang="en-US" altLang="ko-KR" sz="1800" b="1" dirty="0">
                <a:solidFill>
                  <a:srgbClr val="00B050"/>
                </a:solidFill>
              </a:rPr>
              <a:t>}:/{</a:t>
            </a:r>
            <a:r>
              <a:rPr lang="en-US" altLang="ko-KR" sz="1800" b="1" dirty="0" err="1">
                <a:solidFill>
                  <a:srgbClr val="00B050"/>
                </a:solidFill>
              </a:rPr>
              <a:t>wsl</a:t>
            </a:r>
            <a:r>
              <a:rPr lang="ko-KR" altLang="en-US" sz="1800" b="1" dirty="0">
                <a:solidFill>
                  <a:srgbClr val="00B050"/>
                </a:solidFill>
              </a:rPr>
              <a:t>폴더</a:t>
            </a:r>
            <a:r>
              <a:rPr lang="en-US" altLang="ko-KR" sz="1800" b="1" dirty="0">
                <a:solidFill>
                  <a:srgbClr val="00B050"/>
                </a:solidFill>
              </a:rPr>
              <a:t>}</a:t>
            </a:r>
            <a:r>
              <a:rPr lang="en-US" altLang="ko-KR" sz="1800" dirty="0"/>
              <a:t>” </a:t>
            </a:r>
            <a:r>
              <a:rPr lang="ko-KR" altLang="en-US" sz="1800" dirty="0"/>
              <a:t>방식으로 추가 지정</a:t>
            </a:r>
            <a:endParaRPr lang="en-US" altLang="ko-KR" sz="1800" dirty="0"/>
          </a:p>
          <a:p>
            <a:pPr lvl="1"/>
            <a:endParaRPr lang="en-US" altLang="ko-KR" sz="22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800" dirty="0"/>
              <a:t>컨테이너 내 </a:t>
            </a:r>
            <a:r>
              <a:rPr lang="en-US" altLang="ko-KR" sz="1800" dirty="0"/>
              <a:t>GUI </a:t>
            </a:r>
            <a:r>
              <a:rPr lang="ko-KR" altLang="en-US" sz="1800" dirty="0" err="1"/>
              <a:t>샘플앱</a:t>
            </a:r>
            <a:r>
              <a:rPr lang="ko-KR" altLang="en-US" sz="1800" dirty="0"/>
              <a:t> 설치 및 실행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0DF80-7419-44BF-A9C8-88EF15EE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644"/>
            <a:ext cx="10515600" cy="1325563"/>
          </a:xfrm>
        </p:spPr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 활용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44034B4-9034-4D3F-AC4E-5017DDA5B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95199"/>
              </p:ext>
            </p:extLst>
          </p:nvPr>
        </p:nvGraphicFramePr>
        <p:xfrm>
          <a:off x="1615542" y="3365871"/>
          <a:ext cx="8162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202">
                  <a:extLst>
                    <a:ext uri="{9D8B030D-6E8A-4147-A177-3AD203B41FA5}">
                      <a16:colId xmlns:a16="http://schemas.microsoft.com/office/drawing/2014/main" val="3874755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docker run -it  --name=ubuntu1 </a:t>
                      </a:r>
                      <a:r>
                        <a:rPr lang="en-US" altLang="ko-KR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-v /</a:t>
                      </a:r>
                      <a:r>
                        <a:rPr lang="en-US" altLang="ko-KR" sz="14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tmp</a:t>
                      </a:r>
                      <a:r>
                        <a:rPr lang="en-US" altLang="ko-KR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/.X11-unix:/</a:t>
                      </a:r>
                      <a:r>
                        <a:rPr lang="en-US" altLang="ko-KR" sz="14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tmp</a:t>
                      </a:r>
                      <a:r>
                        <a:rPr lang="en-US" altLang="ko-KR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/.X11-unix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>
                          <a:solidFill>
                            <a:srgbClr val="00B050"/>
                          </a:solidFill>
                        </a:rPr>
                        <a:t>-v /</a:t>
                      </a:r>
                      <a:r>
                        <a:rPr lang="en-US" altLang="ko-KR" sz="1400" b="1" dirty="0" err="1">
                          <a:solidFill>
                            <a:srgbClr val="00B050"/>
                          </a:solidFill>
                        </a:rPr>
                        <a:t>mnt</a:t>
                      </a:r>
                      <a:r>
                        <a:rPr lang="en-US" altLang="ko-KR" sz="1400" b="1" dirty="0">
                          <a:solidFill>
                            <a:srgbClr val="00B050"/>
                          </a:solidFill>
                        </a:rPr>
                        <a:t>/c/Users/Arduino:/</a:t>
                      </a:r>
                      <a:r>
                        <a:rPr lang="en-US" altLang="ko-KR" sz="1400" b="1" dirty="0" err="1">
                          <a:solidFill>
                            <a:srgbClr val="00B050"/>
                          </a:solidFill>
                        </a:rPr>
                        <a:t>mnt</a:t>
                      </a:r>
                      <a:r>
                        <a:rPr lang="en-US" altLang="ko-KR" sz="1400" b="1" dirty="0">
                          <a:solidFill>
                            <a:srgbClr val="00B050"/>
                          </a:solidFill>
                        </a:rPr>
                        <a:t>/d/doit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>
                          <a:solidFill>
                            <a:srgbClr val="7030A0"/>
                          </a:solidFill>
                        </a:rPr>
                        <a:t>-e DISPLAY=$DISPLAY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-p 8888:8888 -p 6006:6006 ubuntu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85244"/>
                  </a:ext>
                </a:extLst>
              </a:tr>
            </a:tbl>
          </a:graphicData>
        </a:graphic>
      </p:graphicFrame>
      <p:graphicFrame>
        <p:nvGraphicFramePr>
          <p:cNvPr id="21" name="표 18">
            <a:extLst>
              <a:ext uri="{FF2B5EF4-FFF2-40B4-BE49-F238E27FC236}">
                <a16:creationId xmlns:a16="http://schemas.microsoft.com/office/drawing/2014/main" id="{0FE8B9EE-B523-4887-9742-238472D28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03019"/>
              </p:ext>
            </p:extLst>
          </p:nvPr>
        </p:nvGraphicFramePr>
        <p:xfrm>
          <a:off x="1615542" y="2380178"/>
          <a:ext cx="816220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202">
                  <a:extLst>
                    <a:ext uri="{9D8B030D-6E8A-4147-A177-3AD203B41FA5}">
                      <a16:colId xmlns:a16="http://schemas.microsoft.com/office/drawing/2014/main" val="3874755535"/>
                    </a:ext>
                  </a:extLst>
                </a:gridCol>
              </a:tblGrid>
              <a:tr h="297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docker pull ubuntu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85244"/>
                  </a:ext>
                </a:extLst>
              </a:tr>
            </a:tbl>
          </a:graphicData>
        </a:graphic>
      </p:graphicFrame>
      <p:graphicFrame>
        <p:nvGraphicFramePr>
          <p:cNvPr id="22" name="표 18">
            <a:extLst>
              <a:ext uri="{FF2B5EF4-FFF2-40B4-BE49-F238E27FC236}">
                <a16:creationId xmlns:a16="http://schemas.microsoft.com/office/drawing/2014/main" id="{14A486F4-567E-4DB4-A387-A69D8F3C7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45041"/>
              </p:ext>
            </p:extLst>
          </p:nvPr>
        </p:nvGraphicFramePr>
        <p:xfrm>
          <a:off x="1615542" y="4304817"/>
          <a:ext cx="284215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58">
                  <a:extLst>
                    <a:ext uri="{9D8B030D-6E8A-4147-A177-3AD203B41FA5}">
                      <a16:colId xmlns:a16="http://schemas.microsoft.com/office/drawing/2014/main" val="3874755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# apt-get update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# apt-get install x11-apps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xeyes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852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566143E-3BD1-4B83-95CA-1AB42E27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11" y="4304817"/>
            <a:ext cx="6229350" cy="196215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087EE14-09AB-41F5-92D5-9F12110E4AFF}"/>
              </a:ext>
            </a:extLst>
          </p:cNvPr>
          <p:cNvSpPr/>
          <p:nvPr/>
        </p:nvSpPr>
        <p:spPr>
          <a:xfrm>
            <a:off x="4601818" y="4677768"/>
            <a:ext cx="288236" cy="2738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86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EBB89-797C-43F9-AAA5-D5147DC3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개발환경셋팅하기 </a:t>
            </a:r>
            <a:r>
              <a:rPr lang="en-US" altLang="ko-KR"/>
              <a:t>1 – </a:t>
            </a:r>
            <a:r>
              <a:rPr lang="ko-KR" altLang="en-US"/>
              <a:t>도커 실행 하기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40BAA-1D81-420A-A213-9DA8122D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 err="1"/>
              <a:t>도커</a:t>
            </a:r>
            <a:r>
              <a:rPr lang="ko-KR" altLang="en-US" sz="1600" dirty="0"/>
              <a:t> 설치</a:t>
            </a:r>
            <a:r>
              <a:rPr lang="en-US" altLang="ko-KR" sz="1600" dirty="0"/>
              <a:t>// </a:t>
            </a:r>
            <a:r>
              <a:rPr lang="de-DE" altLang="ko-KR" sz="1600" dirty="0"/>
              <a:t>DL</a:t>
            </a:r>
            <a:r>
              <a:rPr lang="ko-KR" altLang="en-US" sz="1600" dirty="0"/>
              <a:t>학습용 </a:t>
            </a:r>
            <a:r>
              <a:rPr lang="ko-KR" altLang="en-US" sz="1600" dirty="0" err="1"/>
              <a:t>도커이미지</a:t>
            </a:r>
            <a:r>
              <a:rPr lang="ko-KR" altLang="en-US" sz="1600" dirty="0"/>
              <a:t> </a:t>
            </a:r>
            <a:r>
              <a:rPr lang="de-DE" altLang="ko-KR" sz="1600" dirty="0"/>
              <a:t>feint225/dl </a:t>
            </a:r>
            <a:r>
              <a:rPr lang="ko-KR" altLang="en-US" sz="1600" dirty="0"/>
              <a:t>설치</a:t>
            </a:r>
            <a:r>
              <a:rPr lang="en-US" altLang="ko-KR" sz="1600" dirty="0"/>
              <a:t>~$ </a:t>
            </a:r>
            <a:r>
              <a:rPr lang="de-DE" altLang="ko-KR" sz="1600" dirty="0"/>
              <a:t>sudo docker pull  feint225/dl:20210219</a:t>
            </a:r>
          </a:p>
          <a:p>
            <a:r>
              <a:rPr lang="de-DE" altLang="ko-KR" sz="1600" dirty="0"/>
              <a:t>~$ sudo docker images</a:t>
            </a:r>
          </a:p>
          <a:p>
            <a:r>
              <a:rPr lang="de-DE" altLang="ko-KR" sz="1600" dirty="0"/>
              <a:t>REPOSITORY    TAG        IMAGE ID       CREATED        SIZE</a:t>
            </a:r>
          </a:p>
          <a:p>
            <a:r>
              <a:rPr lang="de-DE" altLang="ko-KR" sz="1600" dirty="0"/>
              <a:t>hello-world   latest     feb5d9fea6a5   2 weeks ago    13.3kB</a:t>
            </a:r>
          </a:p>
          <a:p>
            <a:r>
              <a:rPr lang="de-DE" altLang="ko-KR" sz="1600" dirty="0"/>
              <a:t>feint225/dl   20210219   88f9b7ddd944   7 months ago   26.1GB</a:t>
            </a:r>
          </a:p>
          <a:p>
            <a:r>
              <a:rPr lang="de-DE" altLang="ko-KR" sz="1600" dirty="0"/>
              <a:t>// docker linux </a:t>
            </a:r>
            <a:r>
              <a:rPr lang="ko-KR" altLang="en-US" sz="1600" dirty="0"/>
              <a:t>환경 설정 </a:t>
            </a:r>
            <a:r>
              <a:rPr lang="en-US" altLang="ko-KR" sz="1600" dirty="0"/>
              <a:t>: </a:t>
            </a:r>
            <a:r>
              <a:rPr lang="de-DE" altLang="ko-KR" sz="1600" dirty="0"/>
              <a:t>root</a:t>
            </a:r>
            <a:r>
              <a:rPr lang="ko-KR" altLang="en-US" sz="1600" dirty="0"/>
              <a:t>권한 없이 </a:t>
            </a:r>
            <a:r>
              <a:rPr lang="de-DE" altLang="ko-KR" sz="1600" dirty="0"/>
              <a:t>docker </a:t>
            </a:r>
            <a:r>
              <a:rPr lang="ko-KR" altLang="en-US" sz="1600" dirty="0"/>
              <a:t>명령 </a:t>
            </a:r>
            <a:r>
              <a:rPr lang="ko-KR" altLang="en-US" sz="1600" dirty="0" err="1"/>
              <a:t>사용토록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de-DE" altLang="ko-KR" sz="1600" dirty="0"/>
              <a:t>sudo groupadd docker                       # create a new group </a:t>
            </a:r>
          </a:p>
          <a:p>
            <a:r>
              <a:rPr lang="de-DE" altLang="ko-KR" sz="1600" dirty="0"/>
              <a:t>~$ sudo usermod -aG docker $USER         # add  current user as docker group</a:t>
            </a:r>
          </a:p>
          <a:p>
            <a:r>
              <a:rPr lang="de-DE" altLang="ko-KR" sz="1600" dirty="0"/>
              <a:t>~$ newgrp docker                                 #  log in to a new group</a:t>
            </a:r>
          </a:p>
          <a:p>
            <a:r>
              <a:rPr lang="de-DE" altLang="ko-KR" sz="1600" dirty="0"/>
              <a:t>~$ docker run hello-world                      # test docker command without sudo</a:t>
            </a:r>
          </a:p>
          <a:p>
            <a:endParaRPr lang="de-DE" altLang="ko-KR" sz="1600" dirty="0"/>
          </a:p>
          <a:p>
            <a:r>
              <a:rPr lang="de-DE" altLang="ko-KR" sz="1600" dirty="0"/>
              <a:t>sudo docker run -it --shm-size=8G -v /CL/ml03:/home/workspace –</a:t>
            </a:r>
            <a:r>
              <a:rPr lang="en-US" altLang="ko-KR" sz="1600" dirty="0"/>
              <a:t>v</a:t>
            </a:r>
            <a:r>
              <a:rPr lang="ko-KR" altLang="en-US" sz="1600" dirty="0"/>
              <a:t> </a:t>
            </a:r>
            <a:r>
              <a:rPr lang="en-US" altLang="ko-KR" sz="1600" dirty="0"/>
              <a:t>/DL/</a:t>
            </a:r>
            <a:r>
              <a:rPr lang="en-US" altLang="ko-KR" sz="1600" dirty="0" err="1"/>
              <a:t>Emmett_works</a:t>
            </a:r>
            <a:r>
              <a:rPr lang="en-US" altLang="ko-KR" sz="1600" dirty="0"/>
              <a:t>:/home/dataspace</a:t>
            </a:r>
            <a:r>
              <a:rPr lang="ko-KR" altLang="en-US" sz="1600" dirty="0"/>
              <a:t> </a:t>
            </a:r>
            <a:r>
              <a:rPr lang="de-DE" altLang="ko-KR" sz="1600" dirty="0"/>
              <a:t>feint225/dl:20210219  #/CL/ml03</a:t>
            </a:r>
            <a:r>
              <a:rPr lang="ko-KR" altLang="en-US" sz="1600" dirty="0"/>
              <a:t>을 </a:t>
            </a:r>
            <a:r>
              <a:rPr lang="en-US" altLang="ko-KR" sz="1600" dirty="0"/>
              <a:t>home/workspace</a:t>
            </a:r>
            <a:r>
              <a:rPr lang="ko-KR" altLang="en-US" sz="1600" dirty="0"/>
              <a:t>로 </a:t>
            </a:r>
            <a:r>
              <a:rPr lang="en-US" altLang="ko-KR" sz="1600" dirty="0"/>
              <a:t>2</a:t>
            </a:r>
            <a:r>
              <a:rPr lang="ko-KR" altLang="en-US" sz="1600" dirty="0"/>
              <a:t>개 폴더가 공유함</a:t>
            </a:r>
            <a:endParaRPr lang="de-DE" altLang="ko-KR" sz="1600" dirty="0"/>
          </a:p>
          <a:p>
            <a:r>
              <a:rPr lang="ko-KR" altLang="en-US" sz="1600" dirty="0"/>
              <a:t>이후로는 </a:t>
            </a:r>
            <a:r>
              <a:rPr lang="de-DE" altLang="ko-KR" sz="1600" dirty="0"/>
              <a:t>conda env list</a:t>
            </a:r>
            <a:r>
              <a:rPr lang="ko-KR" altLang="en-US" sz="1600" dirty="0"/>
              <a:t>로 개발환경을 호출해서 사용하면 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806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F34AD-E218-FDFE-2F21-77381E18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완료후</a:t>
            </a:r>
            <a:r>
              <a:rPr lang="ko-KR" altLang="en-US" dirty="0"/>
              <a:t> </a:t>
            </a:r>
            <a:r>
              <a:rPr lang="en-US" altLang="ko-KR" dirty="0"/>
              <a:t>CLI</a:t>
            </a:r>
            <a:r>
              <a:rPr lang="ko-KR" altLang="en-US" dirty="0"/>
              <a:t>에서 </a:t>
            </a:r>
            <a:r>
              <a:rPr lang="ko-KR" altLang="en-US" dirty="0" err="1"/>
              <a:t>도커</a:t>
            </a:r>
            <a:r>
              <a:rPr lang="ko-KR" altLang="en-US" dirty="0"/>
              <a:t> 이미지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6BDF29-97DB-D433-E9F1-C123288C6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04" y="1256997"/>
            <a:ext cx="7754432" cy="2172003"/>
          </a:xfrm>
        </p:spPr>
      </p:pic>
    </p:spTree>
    <p:extLst>
      <p:ext uri="{BB962C8B-B14F-4D97-AF65-F5344CB8AC3E}">
        <p14:creationId xmlns:p14="http://schemas.microsoft.com/office/powerpoint/2010/main" val="211860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42CD6-4A6C-4DD4-8F9A-D73CFBCF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개발환경 셋팅하기 </a:t>
            </a:r>
            <a:r>
              <a:rPr lang="en-US" altLang="ko-KR"/>
              <a:t>2-conda </a:t>
            </a:r>
            <a:r>
              <a:rPr lang="ko-KR" altLang="en-US"/>
              <a:t>다루기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7309D-F2C1-41F3-AB2D-14AE4DAD2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conda env list</a:t>
            </a:r>
          </a:p>
          <a:p>
            <a:r>
              <a:rPr lang="en-US" altLang="ko-KR"/>
              <a:t>conda create –n effiDet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0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7E60C-3F6C-4BCA-804F-25B252B2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image </a:t>
            </a:r>
            <a:r>
              <a:rPr lang="ko-KR" altLang="en-US" dirty="0"/>
              <a:t>다루기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CCF8E-C6AD-4F57-987C-0B816F33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2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04A82-65A5-47F8-BEC5-07701C43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업뎃 된 콘테이너 이미지를 </a:t>
            </a:r>
            <a:r>
              <a:rPr lang="en-US" altLang="ko-KR"/>
              <a:t>commit </a:t>
            </a:r>
            <a:r>
              <a:rPr lang="ko-KR" altLang="en-US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B6D1B-C2BB-443F-992E-B8360902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실행 중인 </a:t>
            </a:r>
            <a:r>
              <a:rPr lang="ko-KR" altLang="en-US" sz="2000" b="1" dirty="0" err="1">
                <a:solidFill>
                  <a:srgbClr val="FF0000"/>
                </a:solidFill>
              </a:rPr>
              <a:t>콘테이너에서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exit</a:t>
            </a:r>
            <a:r>
              <a:rPr lang="ko-KR" altLang="en-US" sz="2000" b="1" dirty="0">
                <a:solidFill>
                  <a:srgbClr val="FF0000"/>
                </a:solidFill>
              </a:rPr>
              <a:t>로 나오면 그동안 작업해 놓은 것들이 사라진다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반드시 실행중인 </a:t>
            </a:r>
            <a:r>
              <a:rPr lang="ko-KR" altLang="en-US" sz="2000" b="1" dirty="0" err="1">
                <a:solidFill>
                  <a:srgbClr val="FF0000"/>
                </a:solidFill>
              </a:rPr>
              <a:t>콘테이너</a:t>
            </a:r>
            <a:r>
              <a:rPr lang="ko-KR" altLang="en-US" sz="2000" b="1" dirty="0">
                <a:solidFill>
                  <a:srgbClr val="FF0000"/>
                </a:solidFill>
              </a:rPr>
              <a:t> 이미지가 살아 있는 상태에서 새로운 터미널을 연다 </a:t>
            </a:r>
            <a:r>
              <a:rPr lang="en-US" altLang="ko-KR" sz="2000" b="1" dirty="0">
                <a:solidFill>
                  <a:srgbClr val="FF0000"/>
                </a:solidFill>
              </a:rPr>
              <a:t>ml03 </a:t>
            </a:r>
            <a:r>
              <a:rPr lang="ko-KR" altLang="en-US" sz="2000" b="1" dirty="0">
                <a:solidFill>
                  <a:srgbClr val="FF0000"/>
                </a:solidFill>
              </a:rPr>
              <a:t>터미널을 연다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 err="1">
                <a:solidFill>
                  <a:srgbClr val="FF0000"/>
                </a:solidFill>
              </a:rPr>
              <a:t>도커</a:t>
            </a:r>
            <a:r>
              <a:rPr lang="ko-KR" altLang="en-US" sz="2000" b="1" dirty="0">
                <a:solidFill>
                  <a:srgbClr val="FF0000"/>
                </a:solidFill>
              </a:rPr>
              <a:t> 이미지와 실행 중인 상태를 확인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E26891-3B8A-4085-90FC-5A287CB4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07" y="3278798"/>
            <a:ext cx="7132777" cy="321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92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DF147-531B-4649-90D3-512BDFEF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도커에</a:t>
            </a:r>
            <a:r>
              <a:rPr lang="ko-KR" altLang="en-US" dirty="0"/>
              <a:t> 로그인 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54F06-340F-406C-A6D1-CE17802C8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 계정을 갖고 있어야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도커의</a:t>
            </a:r>
            <a:r>
              <a:rPr lang="ko-KR" altLang="en-US" dirty="0"/>
              <a:t> 이미지 이름을 알아낸다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맨뒤에</a:t>
            </a:r>
            <a:r>
              <a:rPr lang="ko-KR" altLang="en-US" dirty="0"/>
              <a:t> 이름은 </a:t>
            </a:r>
            <a:r>
              <a:rPr lang="en-US" altLang="ko-KR" dirty="0"/>
              <a:t>random</a:t>
            </a:r>
            <a:r>
              <a:rPr lang="ko-KR" altLang="en-US" dirty="0"/>
              <a:t>하게 만들어 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44C6B9-5593-4E65-B19C-340358F1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49" y="2306045"/>
            <a:ext cx="5525271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C1CA90-3ADD-4095-A967-97B89C5D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71" y="4855127"/>
            <a:ext cx="981211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5B169-CABC-4AD2-B5F2-71DA88B3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이미지 만들고 업로드 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8A179-B443-45D1-8985-5745BEE5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383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https://hwan-shell.tistory.com/180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참조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40347C-8C83-4EEF-A557-729568F9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98" y="2220926"/>
            <a:ext cx="10059804" cy="1962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3DFD7F-1042-4371-800C-4C3A3876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98" y="4268045"/>
            <a:ext cx="5639587" cy="1943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493575-9EB7-48B2-A504-2A6A3CB14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8" y="6248358"/>
            <a:ext cx="872611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1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7BD3E-F0EE-44AC-9F5E-2E42F10B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이미지 </a:t>
            </a:r>
            <a:r>
              <a:rPr lang="ko-KR" altLang="en-US" dirty="0" err="1"/>
              <a:t>만들때</a:t>
            </a:r>
            <a:r>
              <a:rPr lang="ko-KR" altLang="en-US" dirty="0"/>
              <a:t> 주의 </a:t>
            </a:r>
            <a:r>
              <a:rPr lang="ko-KR" altLang="en-US" dirty="0" err="1"/>
              <a:t>할점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B5581-AC2B-4C44-94CB-42BDDDC7D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Login </a:t>
            </a:r>
            <a:r>
              <a:rPr lang="ko-KR" altLang="en-US" dirty="0"/>
              <a:t>과 동일한 이름이어야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2C4BF-2EAA-4313-B8EE-4A5B5C04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81" y="2292779"/>
            <a:ext cx="8491637" cy="43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0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89AB7-B7BB-487F-A137-CBC11CEA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ED8BC-6ED3-452F-80F3-E3ADD31C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53A77-2FDC-43DF-B14A-59DC83F3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32" y="365125"/>
            <a:ext cx="8016935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6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7D8D6-5AC7-452E-B0D5-3E41EDDE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실행중인 </a:t>
            </a:r>
            <a:r>
              <a:rPr lang="ko-KR" altLang="en-US" dirty="0" err="1"/>
              <a:t>콘테이너</a:t>
            </a:r>
            <a:r>
              <a:rPr lang="ko-KR" altLang="en-US" dirty="0"/>
              <a:t> 모두 중지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5AE5B-039E-4C13-A248-1D6A96AF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Exit</a:t>
            </a:r>
            <a:r>
              <a:rPr lang="ko-KR" altLang="en-US" dirty="0"/>
              <a:t>로 나온 경우라도 </a:t>
            </a:r>
            <a:r>
              <a:rPr lang="en-US" altLang="ko-KR" dirty="0" err="1"/>
              <a:t>ps</a:t>
            </a:r>
            <a:r>
              <a:rPr lang="en-US" altLang="ko-KR" dirty="0"/>
              <a:t> –a </a:t>
            </a:r>
            <a:r>
              <a:rPr lang="ko-KR" altLang="en-US" dirty="0"/>
              <a:t>옵션으로 </a:t>
            </a:r>
            <a:r>
              <a:rPr lang="ko-KR" altLang="en-US" dirty="0" err="1"/>
              <a:t>볼수가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검색되는 모든 </a:t>
            </a:r>
            <a:r>
              <a:rPr lang="ko-KR" altLang="en-US" dirty="0" err="1"/>
              <a:t>콘테이너를</a:t>
            </a:r>
            <a:r>
              <a:rPr lang="ko-KR" altLang="en-US" dirty="0"/>
              <a:t> 중지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9E47BD-BB32-40F3-A484-7E1DEE7E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3105411"/>
            <a:ext cx="805927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8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C299-079E-4178-80E0-151D2357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콘테이너를</a:t>
            </a:r>
            <a:r>
              <a:rPr lang="ko-KR" altLang="en-US" dirty="0"/>
              <a:t> 실행 해보기</a:t>
            </a:r>
            <a:r>
              <a:rPr lang="en-US" altLang="ko-KR" dirty="0"/>
              <a:t>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9079F-7889-4790-BB0F-1C53CD85B58F}"/>
              </a:ext>
            </a:extLst>
          </p:cNvPr>
          <p:cNvSpPr txBox="1"/>
          <p:nvPr/>
        </p:nvSpPr>
        <p:spPr>
          <a:xfrm>
            <a:off x="989169" y="1352134"/>
            <a:ext cx="100026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/>
              <a:t>docker run -it --</a:t>
            </a:r>
            <a:r>
              <a:rPr lang="en-US" altLang="ko-KR" sz="1600" dirty="0" err="1"/>
              <a:t>shm</a:t>
            </a:r>
            <a:r>
              <a:rPr lang="en-US" altLang="ko-KR" sz="1600" dirty="0"/>
              <a:t>-size=8G -v D:\DEV\APP\docker_result:/home/workspace hdh6401/dl:20211126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03C6E5-C939-4F83-83C6-FE08D121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69" y="1690688"/>
            <a:ext cx="10002646" cy="1629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243B12-6E8B-4FD0-88CB-0AD7910F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9" y="3319690"/>
            <a:ext cx="513469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156E7-17A6-4779-AEBD-2ACF1230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툴 사용 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A4BC8-1235-4C9A-9D56-08BEEEE52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5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2C6AB-DA94-F280-AD4A-C0AF553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desktop</a:t>
            </a:r>
            <a:r>
              <a:rPr lang="ko-KR" altLang="en-US" dirty="0"/>
              <a:t>에서 확인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E5CCF9-92AA-7CAE-2D88-DF8097DC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049" y="1825625"/>
            <a:ext cx="81379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2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F2BD5-89A4-4D99-BE38-329CA6E6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로컬에서</a:t>
            </a:r>
            <a:r>
              <a:rPr lang="en-US" altLang="ko-KR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사용하기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84DD87-9972-4C97-89B8-593D230E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331" y="1825625"/>
            <a:ext cx="5511338" cy="4351338"/>
          </a:xfrm>
        </p:spPr>
      </p:pic>
    </p:spTree>
    <p:extLst>
      <p:ext uri="{BB962C8B-B14F-4D97-AF65-F5344CB8AC3E}">
        <p14:creationId xmlns:p14="http://schemas.microsoft.com/office/powerpoint/2010/main" val="1941202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ED39F-52F5-4118-947E-9824B97B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6" y="365125"/>
            <a:ext cx="10737574" cy="1325563"/>
          </a:xfrm>
        </p:spPr>
        <p:txBody>
          <a:bodyPr/>
          <a:lstStyle/>
          <a:p>
            <a:r>
              <a:rPr lang="ko-KR" altLang="en-US"/>
              <a:t>폴더 열어서 개발 시작 실행은 터미널에서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E35364-7F2E-405B-A52C-E19762165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63" y="1690687"/>
            <a:ext cx="5969552" cy="468415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FE5531-88E4-4AE7-956A-126FF329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7496"/>
            <a:ext cx="5990118" cy="47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70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42DE1-66D2-4680-9001-8261DE6C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원격에서 </a:t>
            </a:r>
            <a:r>
              <a:rPr lang="en-US" altLang="ko-KR" dirty="0" err="1"/>
              <a:t>Jupyter</a:t>
            </a:r>
            <a:r>
              <a:rPr lang="ko-KR" altLang="en-US" dirty="0"/>
              <a:t> </a:t>
            </a:r>
            <a:r>
              <a:rPr lang="en-US" altLang="ko-KR" dirty="0"/>
              <a:t>notebook </a:t>
            </a:r>
            <a:r>
              <a:rPr lang="ko-KR" altLang="en-US" dirty="0"/>
              <a:t>사용하기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D262AA9-D87C-407F-990F-B54A535B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04" y="1511175"/>
            <a:ext cx="7011378" cy="924054"/>
          </a:xfrm>
        </p:spPr>
      </p:pic>
    </p:spTree>
    <p:extLst>
      <p:ext uri="{BB962C8B-B14F-4D97-AF65-F5344CB8AC3E}">
        <p14:creationId xmlns:p14="http://schemas.microsoft.com/office/powerpoint/2010/main" val="252717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78A85-B9FB-26F3-8C0E-EBCE2A9A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Desktop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 err="1"/>
              <a:t>도커허브에</a:t>
            </a:r>
            <a:r>
              <a:rPr lang="ko-KR" altLang="en-US" dirty="0"/>
              <a:t> 올리기 선택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57246E1-DA7E-9CB3-03FA-CE895EC60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844" y="1825625"/>
            <a:ext cx="10126312" cy="4351338"/>
          </a:xfrm>
        </p:spPr>
      </p:pic>
    </p:spTree>
    <p:extLst>
      <p:ext uri="{BB962C8B-B14F-4D97-AF65-F5344CB8AC3E}">
        <p14:creationId xmlns:p14="http://schemas.microsoft.com/office/powerpoint/2010/main" val="67080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CC5B5-9AA3-7BFB-5CA6-E59795AF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Analyzing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E68FA1-C4AA-8B92-E82C-1629519C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578" y="1825625"/>
            <a:ext cx="5354844" cy="4351338"/>
          </a:xfrm>
        </p:spPr>
      </p:pic>
    </p:spTree>
    <p:extLst>
      <p:ext uri="{BB962C8B-B14F-4D97-AF65-F5344CB8AC3E}">
        <p14:creationId xmlns:p14="http://schemas.microsoft.com/office/powerpoint/2010/main" val="339963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C2D91-0DD5-C178-5488-8019E7D6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3C47C-2658-FB33-112F-A7016917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1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2023</Words>
  <Application>Microsoft Office PowerPoint</Application>
  <PresentationFormat>와이드스크린</PresentationFormat>
  <Paragraphs>315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Malgun Gothic</vt:lpstr>
      <vt:lpstr>Malgun Gothic</vt:lpstr>
      <vt:lpstr>Arial</vt:lpstr>
      <vt:lpstr>Arial Narrow</vt:lpstr>
      <vt:lpstr>Office 테마</vt:lpstr>
      <vt:lpstr>Docker를 이용한 배포</vt:lpstr>
      <vt:lpstr>도커를 이용한 배포</vt:lpstr>
      <vt:lpstr>도커 이미지 만들기</vt:lpstr>
      <vt:lpstr>PowerPoint 프레젠테이션</vt:lpstr>
      <vt:lpstr>완료후 CLI에서 도커 이미지 확인</vt:lpstr>
      <vt:lpstr>Docker desktop에서 확인</vt:lpstr>
      <vt:lpstr>Desktop에서 도커허브에 올리기 선택</vt:lpstr>
      <vt:lpstr>Analyzing</vt:lpstr>
      <vt:lpstr>PowerPoint 프레젠테이션</vt:lpstr>
      <vt:lpstr>이후 과정은 도커 매뉴얼을 참고 하세요 </vt:lpstr>
      <vt:lpstr>PowerPoint 프레젠테이션</vt:lpstr>
      <vt:lpstr>여기부터는 참고 자료입니다. </vt:lpstr>
      <vt:lpstr>도커를 왜 사용하는가?</vt:lpstr>
      <vt:lpstr>윈도 도커 설치 과정</vt:lpstr>
      <vt:lpstr>윈도 도커 설치 과정</vt:lpstr>
      <vt:lpstr>도커 핵심 요소</vt:lpstr>
      <vt:lpstr>도커의 기본 명령어</vt:lpstr>
      <vt:lpstr>도커의 심화 사용법</vt:lpstr>
      <vt:lpstr>도커 daemon이 실행 되고 있는(Win11)</vt:lpstr>
      <vt:lpstr>윈도에서 우분투 사용하기 </vt:lpstr>
      <vt:lpstr>도커 우분투 이미지 받아오기</vt:lpstr>
      <vt:lpstr>이미지 실행하기</vt:lpstr>
      <vt:lpstr>실행중인 도커를 중단 시킴</vt:lpstr>
      <vt:lpstr>도커와 개발환경</vt:lpstr>
      <vt:lpstr>파이썬을 편리하게 관리 하는 아나콘다</vt:lpstr>
      <vt:lpstr>샘플 도커 이미지 실행 예시(현재 이미지없음)</vt:lpstr>
      <vt:lpstr>가상환경의 실행과 중지</vt:lpstr>
      <vt:lpstr>YOLOV5 Object Detection</vt:lpstr>
      <vt:lpstr>예제 실행하기</vt:lpstr>
      <vt:lpstr>instance segmentation Yolact</vt:lpstr>
      <vt:lpstr>결과</vt:lpstr>
      <vt:lpstr>실행중 프로세스 애러시 </vt:lpstr>
      <vt:lpstr>Windows Terminal 설치 및 응용</vt:lpstr>
      <vt:lpstr>윈도우 vsCode 활용</vt:lpstr>
      <vt:lpstr>윈도우 vsCode활용</vt:lpstr>
      <vt:lpstr>윈도우 vsCode활용</vt:lpstr>
      <vt:lpstr>윈도우 vsCode활용</vt:lpstr>
      <vt:lpstr>윈도우 vsCode활용</vt:lpstr>
      <vt:lpstr>윈도우 vsCode활용</vt:lpstr>
      <vt:lpstr>윈도우 vsCode활용</vt:lpstr>
      <vt:lpstr>ubuntu에서 도커설치 하기 </vt:lpstr>
      <vt:lpstr>Docker에서 GUI 활용.</vt:lpstr>
      <vt:lpstr>Docker에서 GUI 활용 개요</vt:lpstr>
      <vt:lpstr>Docker에서 GUI 활용.</vt:lpstr>
      <vt:lpstr>Docker에서 GUI 활용</vt:lpstr>
      <vt:lpstr>Docker에서 GUI 활용</vt:lpstr>
      <vt:lpstr>Docker에서 GUI 활용</vt:lpstr>
      <vt:lpstr>Docker에서 GUI 활용</vt:lpstr>
      <vt:lpstr>개발환경셋팅하기 1 – 도커 실행 하기  </vt:lpstr>
      <vt:lpstr>개발환경 셋팅하기 2-conda 다루기 </vt:lpstr>
      <vt:lpstr>Docker image 다루기 </vt:lpstr>
      <vt:lpstr>업뎃 된 콘테이너 이미지를 commit 하기</vt:lpstr>
      <vt:lpstr>도커에 로그인 하기</vt:lpstr>
      <vt:lpstr>새로운 이미지 만들고 업로드 하기</vt:lpstr>
      <vt:lpstr>새로운 이미지 만들때 주의 할점</vt:lpstr>
      <vt:lpstr>PowerPoint 프레젠테이션</vt:lpstr>
      <vt:lpstr>실행중인 콘테이너 모두 중지</vt:lpstr>
      <vt:lpstr>새로운 콘테이너를 실행 해보기(복습) </vt:lpstr>
      <vt:lpstr>개발 툴 사용 하기 </vt:lpstr>
      <vt:lpstr>로컬에서 VSCode사용하기 </vt:lpstr>
      <vt:lpstr>폴더 열어서 개발 시작 실행은 터미널에서</vt:lpstr>
      <vt:lpstr>원격에서 Jupyter notebook 사용하기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Docker를 이용한 ML</dc:title>
  <dc:creator>황소장</dc:creator>
  <cp:lastModifiedBy>@WSU 황동하</cp:lastModifiedBy>
  <cp:revision>21</cp:revision>
  <dcterms:created xsi:type="dcterms:W3CDTF">2021-06-28T07:10:14Z</dcterms:created>
  <dcterms:modified xsi:type="dcterms:W3CDTF">2024-10-06T09:37:47Z</dcterms:modified>
</cp:coreProperties>
</file>